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9" r:id="rId3"/>
    <p:sldId id="262" r:id="rId4"/>
    <p:sldId id="264" r:id="rId5"/>
    <p:sldId id="260" r:id="rId6"/>
    <p:sldId id="265" r:id="rId7"/>
    <p:sldId id="270" r:id="rId8"/>
    <p:sldId id="271" r:id="rId9"/>
    <p:sldId id="272" r:id="rId10"/>
    <p:sldId id="273" r:id="rId11"/>
    <p:sldId id="266" r:id="rId12"/>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09"/>
    <p:restoredTop sz="94699"/>
  </p:normalViewPr>
  <p:slideViewPr>
    <p:cSldViewPr snapToGrid="0">
      <p:cViewPr varScale="1">
        <p:scale>
          <a:sx n="167" d="100"/>
          <a:sy n="167" d="100"/>
        </p:scale>
        <p:origin x="153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12/1/2025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537912854"/>
              </p:ext>
            </p:extLst>
          </p:nvPr>
        </p:nvGraphicFramePr>
        <p:xfrm>
          <a:off x="342861" y="963410"/>
          <a:ext cx="5434090" cy="2712720"/>
        </p:xfrm>
        <a:graphic>
          <a:graphicData uri="http://schemas.openxmlformats.org/drawingml/2006/table">
            <a:tbl>
              <a:tblPr firstRow="1" bandRow="1">
                <a:tableStyleId>{5C22544A-7EE6-4342-B048-85BDC9FD1C3A}</a:tableStyleId>
              </a:tblPr>
              <a:tblGrid>
                <a:gridCol w="1615949">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What went well? Supporting evidence?</a:t>
                      </a:r>
                      <a:r>
                        <a:rPr lang="en-GB" sz="700" dirty="0">
                          <a:solidFill>
                            <a:sysClr val="windowText" lastClr="000000"/>
                          </a:solidFill>
                          <a:effectLst/>
                          <a:latin typeface="Twinkl Cursive Looped" panose="02000000000000000000" pitchFamily="2" charset="0"/>
                          <a:cs typeface="Calibri" panose="020F0502020204030204" pitchFamily="34" charset="0"/>
                        </a:rPr>
                        <a:t> </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Twinkl Cursive Looped" panose="02000000000000000000" pitchFamily="2" charset="0"/>
                          <a:cs typeface="Calibri" panose="020F0502020204030204" pitchFamily="34" charset="0"/>
                        </a:rPr>
                        <a:t>What didn't go well? Supporting evidence? </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1. </a:t>
                      </a:r>
                      <a:r>
                        <a:rPr lang="en-US" sz="700" dirty="0">
                          <a:effectLst/>
                          <a:latin typeface="Twinkl Cursive Looped" panose="02000000000000000000" pitchFamily="2" charset="0"/>
                          <a:cs typeface="Calibri" panose="020F0502020204030204" pitchFamily="34" charset="0"/>
                        </a:rPr>
                        <a:t>Swim competently, confidently and proficiently over a distance of at least 25 </a:t>
                      </a:r>
                      <a:r>
                        <a:rPr lang="en-US" sz="700" dirty="0" err="1">
                          <a:effectLst/>
                          <a:latin typeface="Twinkl Cursive Looped" panose="02000000000000000000" pitchFamily="2" charset="0"/>
                          <a:cs typeface="Calibri" panose="020F0502020204030204" pitchFamily="34" charset="0"/>
                        </a:rPr>
                        <a:t>metres</a:t>
                      </a: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Twinkl Cursive Looped" panose="02000000000000000000" pitchFamily="2" charset="0"/>
                          <a:cs typeface="Calibri" panose="020F0502020204030204" pitchFamily="34" charset="0"/>
                        </a:rPr>
                        <a:t>% of pupils in year 6 can swim 25 </a:t>
                      </a:r>
                      <a:r>
                        <a:rPr lang="en-US" sz="700" b="1" dirty="0" err="1">
                          <a:solidFill>
                            <a:schemeClr val="accent1">
                              <a:lumMod val="75000"/>
                            </a:schemeClr>
                          </a:solidFill>
                          <a:latin typeface="Twinkl Cursive Looped" panose="02000000000000000000" pitchFamily="2" charset="0"/>
                          <a:cs typeface="Calibri" panose="020F0502020204030204" pitchFamily="34" charset="0"/>
                        </a:rPr>
                        <a:t>metres</a:t>
                      </a:r>
                      <a:r>
                        <a:rPr lang="en-US" sz="700" b="1" dirty="0">
                          <a:solidFill>
                            <a:schemeClr val="accent1">
                              <a:lumMod val="75000"/>
                            </a:schemeClr>
                          </a:solidFill>
                          <a:latin typeface="Twinkl Cursive Looped" panose="02000000000000000000" pitchFamily="2" charset="0"/>
                          <a:cs typeface="Calibri" panose="020F0502020204030204" pitchFamily="34" charset="0"/>
                        </a:rPr>
                        <a:t>. </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Twinkl Cursive Looped" panose="02000000000000000000" pitchFamily="2" charset="0"/>
                          <a:cs typeface="Calibri" panose="020F0502020204030204" pitchFamily="34" charset="0"/>
                        </a:rPr>
                        <a:t>We want this data to be 100%.</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2. </a:t>
                      </a:r>
                      <a:r>
                        <a:rPr lang="en-US" sz="700" dirty="0">
                          <a:effectLst/>
                          <a:latin typeface="Twinkl Cursive Looped" panose="02000000000000000000" pitchFamily="2" charset="0"/>
                          <a:cs typeface="Calibri" panose="020F0502020204030204" pitchFamily="34" charset="0"/>
                        </a:rPr>
                        <a:t>Use a range of strokes effectively (for example, front crawl, backstroke and breaststroke)</a:t>
                      </a: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accent1">
                              <a:lumMod val="75000"/>
                            </a:schemeClr>
                          </a:solidFill>
                          <a:latin typeface="Twinkl Cursive Looped" panose="02000000000000000000" pitchFamily="2" charset="0"/>
                          <a:cs typeface="Calibri" panose="020F0502020204030204" pitchFamily="34" charset="0"/>
                        </a:rPr>
                        <a:t>% of pupils in year 6 can use a range of strokes effectively. </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Twinkl Cursive Looped" panose="02000000000000000000" pitchFamily="2" charset="0"/>
                          <a:cs typeface="Calibri" panose="020F0502020204030204" pitchFamily="34" charset="0"/>
                        </a:rPr>
                        <a:t>We want this data to be 100%.</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3. </a:t>
                      </a:r>
                      <a:r>
                        <a:rPr lang="en-US" sz="700" dirty="0">
                          <a:effectLst/>
                          <a:latin typeface="Twinkl Cursive Looped" panose="02000000000000000000" pitchFamily="2" charset="0"/>
                          <a:cs typeface="Calibri" panose="020F0502020204030204" pitchFamily="34" charset="0"/>
                        </a:rPr>
                        <a:t>Perform safe self-rescue in different water-based situations</a:t>
                      </a: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a:latin typeface="Twinkl Cursive Looped" panose="02000000000000000000" pitchFamily="2" charset="0"/>
                          <a:cs typeface="Calibri" panose="020F0502020204030204" pitchFamily="34" charset="0"/>
                        </a:rPr>
                        <a:t>% </a:t>
                      </a:r>
                      <a:r>
                        <a:rPr lang="en-US" sz="700" b="1" dirty="0">
                          <a:latin typeface="Twinkl Cursive Looped" panose="02000000000000000000" pitchFamily="2" charset="0"/>
                          <a:cs typeface="Calibri" panose="020F0502020204030204" pitchFamily="34" charset="0"/>
                        </a:rPr>
                        <a:t>of pupils in year 6 can perform safe self rescues. </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Twinkl Cursive Looped" panose="02000000000000000000" pitchFamily="2" charset="0"/>
                          <a:cs typeface="Calibri" panose="020F0502020204030204" pitchFamily="34" charset="0"/>
                        </a:rPr>
                        <a:t>We want this data to be 100%.</a:t>
                      </a:r>
                    </a:p>
                    <a:p>
                      <a:endParaRPr lang="en-US" sz="700" dirty="0">
                        <a:latin typeface="Twinkl Cursive Looped" panose="02000000000000000000" pitchFamily="2" charset="0"/>
                        <a:cs typeface="Calibri" panose="020F0502020204030204" pitchFamily="34" charset="0"/>
                      </a:endParaRPr>
                    </a:p>
                    <a:p>
                      <a:r>
                        <a:rPr lang="en-US" sz="700" dirty="0">
                          <a:latin typeface="Twinkl Cursive Looped" panose="02000000000000000000" pitchFamily="2"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827450811"/>
              </p:ext>
            </p:extLst>
          </p:nvPr>
        </p:nvGraphicFramePr>
        <p:xfrm>
          <a:off x="241825" y="283020"/>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115268">
                  <a:extLst>
                    <a:ext uri="{9D8B030D-6E8A-4147-A177-3AD203B41FA5}">
                      <a16:colId xmlns:a16="http://schemas.microsoft.com/office/drawing/2014/main" val="279180329"/>
                    </a:ext>
                  </a:extLst>
                </a:gridCol>
                <a:gridCol w="1702873">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1. </a:t>
                      </a:r>
                      <a:r>
                        <a:rPr lang="en-US" sz="700" dirty="0">
                          <a:effectLst/>
                          <a:latin typeface="Twinkl Cursive Looped" panose="02000000000000000000" pitchFamily="2" charset="0"/>
                          <a:cs typeface="Calibri" panose="020F0502020204030204" pitchFamily="34" charset="0"/>
                        </a:rPr>
                        <a:t>Increasing confidence, knowledge and skills of all staff in teaching PE and sporting activities prioritising CPD and training where needed</a:t>
                      </a:r>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rPr>
                        <a:t>A strengthened CPD </a:t>
                      </a:r>
                      <a:r>
                        <a:rPr lang="en-US" sz="600" dirty="0" err="1">
                          <a:solidFill>
                            <a:schemeClr val="tx1"/>
                          </a:solidFill>
                          <a:latin typeface="Twinkl Cursive Looped" panose="02000000000000000000" pitchFamily="2" charset="0"/>
                        </a:rPr>
                        <a:t>programme</a:t>
                      </a:r>
                      <a:r>
                        <a:rPr lang="en-US" sz="600" dirty="0">
                          <a:solidFill>
                            <a:schemeClr val="tx1"/>
                          </a:solidFill>
                          <a:latin typeface="Twinkl Cursive Looped" panose="02000000000000000000" pitchFamily="2" charset="0"/>
                        </a:rPr>
                        <a:t> significantly boosted staff confidence, increasing from 40% to 70% of support staff teachers feeling secure in supporting all areas of the curriculum.</a:t>
                      </a:r>
                    </a:p>
                    <a:p>
                      <a:r>
                        <a:rPr lang="en-US" sz="600" dirty="0">
                          <a:solidFill>
                            <a:schemeClr val="tx1"/>
                          </a:solidFill>
                          <a:latin typeface="Twinkl Cursive Looped" panose="02000000000000000000" pitchFamily="2" charset="0"/>
                        </a:rPr>
                        <a:t>The </a:t>
                      </a:r>
                      <a:r>
                        <a:rPr lang="en-US" sz="600" dirty="0" err="1">
                          <a:solidFill>
                            <a:schemeClr val="tx1"/>
                          </a:solidFill>
                          <a:latin typeface="Twinkl Cursive Looped" panose="02000000000000000000" pitchFamily="2" charset="0"/>
                        </a:rPr>
                        <a:t>programme</a:t>
                      </a:r>
                      <a:r>
                        <a:rPr lang="en-US" sz="600" dirty="0">
                          <a:solidFill>
                            <a:schemeClr val="tx1"/>
                          </a:solidFill>
                          <a:latin typeface="Twinkl Cursive Looped" panose="02000000000000000000" pitchFamily="2" charset="0"/>
                        </a:rPr>
                        <a:t> also had a measurable impact on support teaching quality: the proportion of high-quality Physical Education lessons rose from 70% to 85%.</a:t>
                      </a:r>
                    </a:p>
                    <a:p>
                      <a:r>
                        <a:rPr lang="en-US" sz="600" dirty="0">
                          <a:solidFill>
                            <a:schemeClr val="tx1"/>
                          </a:solidFill>
                          <a:latin typeface="Twinkl Cursive Looped" panose="02000000000000000000" pitchFamily="2" charset="0"/>
                        </a:rPr>
                        <a:t>Pupil voice outcomes improved as well, with the percentage of pupils who feel PE is “always fun” rising from 60% to 80%.</a:t>
                      </a:r>
                    </a:p>
                    <a:p>
                      <a:r>
                        <a:rPr lang="en-US" sz="600" dirty="0">
                          <a:solidFill>
                            <a:schemeClr val="tx1"/>
                          </a:solidFill>
                          <a:latin typeface="Twinkl Cursive Looped" panose="02000000000000000000" pitchFamily="2" charset="0"/>
                        </a:rPr>
                        <a:t>Furthermore, a strategic focus on support staff development combined with the introduction of a refreshed lesson structure led to notable gains in attainment. KS1 from 82% to 93%, and KS2 from 81% to 88% of pupils meeting ARE.</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rPr>
                        <a:t>It is encouraging that 70% of support staff now feel confident supporting high-quality Physical Education; however, our aim is for all staff to reach this level of confidence.</a:t>
                      </a:r>
                    </a:p>
                    <a:p>
                      <a:r>
                        <a:rPr lang="en-US" sz="600" dirty="0">
                          <a:solidFill>
                            <a:schemeClr val="tx1"/>
                          </a:solidFill>
                          <a:latin typeface="Twinkl Cursive Looped" panose="02000000000000000000" pitchFamily="2" charset="0"/>
                        </a:rPr>
                        <a:t>Refer to the first column for staff confidence data and lesson observation outcomes. Staff PDPs highlight the remaining areas where confidence still needs to be developed.</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2. </a:t>
                      </a:r>
                      <a:r>
                        <a:rPr lang="en-US" sz="700" dirty="0">
                          <a:effectLst/>
                          <a:latin typeface="Twinkl Cursive Looped" panose="02000000000000000000" pitchFamily="2" charset="0"/>
                          <a:cs typeface="Calibri" panose="020F0502020204030204" pitchFamily="34" charset="0"/>
                        </a:rPr>
                        <a:t>Increasing engagement of all pupils in regular physical activity and sporting activities</a:t>
                      </a:r>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00" dirty="0">
                          <a:solidFill>
                            <a:schemeClr val="tx1"/>
                          </a:solidFill>
                          <a:latin typeface="Twinkl Cursive Looped" panose="02000000000000000000" pitchFamily="2" charset="0"/>
                          <a:cs typeface="Calibri" panose="020F0502020204030204" pitchFamily="34" charset="0"/>
                        </a:rPr>
                        <a:t>Additional opportunities for all pupils to engage in physical activity at lunchtime and by monitoring how active pupils are outside of schools, we now know that 60% of pupils achieve an average of 60 minutes a day 7 days a week.</a:t>
                      </a:r>
                    </a:p>
                    <a:p>
                      <a:pPr marL="0" indent="0">
                        <a:buFontTx/>
                        <a:buNone/>
                      </a:pPr>
                      <a:endParaRPr lang="en-US" sz="600" dirty="0">
                        <a:solidFill>
                          <a:schemeClr val="tx1"/>
                        </a:solidFill>
                        <a:latin typeface="Twinkl Cursive Looped" panose="02000000000000000000" pitchFamily="2" charset="0"/>
                        <a:cs typeface="Calibri" panose="020F0502020204030204" pitchFamily="34" charset="0"/>
                      </a:endParaRPr>
                    </a:p>
                    <a:p>
                      <a:pPr marL="0" indent="0">
                        <a:buFontTx/>
                        <a:buNone/>
                      </a:pPr>
                      <a:r>
                        <a:rPr lang="en-US" sz="600" dirty="0">
                          <a:solidFill>
                            <a:schemeClr val="tx1"/>
                          </a:solidFill>
                          <a:latin typeface="Twinkl Cursive Looped" panose="02000000000000000000" pitchFamily="2" charset="0"/>
                          <a:cs typeface="Calibri" panose="020F0502020204030204" pitchFamily="34" charset="0"/>
                        </a:rPr>
                        <a:t>80% of pupils have been celebrated in our assemblies.</a:t>
                      </a:r>
                      <a:r>
                        <a:rPr lang="en-US" sz="600" dirty="0">
                          <a:solidFill>
                            <a:schemeClr val="tx1"/>
                          </a:solidFill>
                          <a:latin typeface="Calibri" panose="020F0502020204030204" pitchFamily="34" charset="0"/>
                          <a:cs typeface="Calibri" panose="020F0502020204030204" pitchFamily="34" charset="0"/>
                        </a:rPr>
                        <a:t> </a:t>
                      </a:r>
                    </a:p>
                    <a:p>
                      <a:pPr marL="0" indent="0">
                        <a:buFontTx/>
                        <a:buNone/>
                      </a:pPr>
                      <a:endParaRPr lang="en-US" sz="600" dirty="0">
                        <a:solidFill>
                          <a:schemeClr val="tx1"/>
                        </a:solidFill>
                        <a:latin typeface="Calibri" panose="020F0502020204030204" pitchFamily="34" charset="0"/>
                        <a:cs typeface="Calibri" panose="020F0502020204030204" pitchFamily="34" charset="0"/>
                      </a:endParaRPr>
                    </a:p>
                    <a:p>
                      <a:pPr marL="0" indent="0">
                        <a:buFontTx/>
                        <a:buNone/>
                      </a:pPr>
                      <a:r>
                        <a:rPr lang="en-GB" sz="600" b="0" kern="1200" dirty="0">
                          <a:solidFill>
                            <a:schemeClr val="tx1"/>
                          </a:solidFill>
                          <a:effectLst/>
                          <a:latin typeface="Twinkl Cursive Looped" panose="02000000000000000000" pitchFamily="2" charset="0"/>
                          <a:ea typeface="+mn-ea"/>
                          <a:cs typeface="+mn-cs"/>
                        </a:rPr>
                        <a:t>We successfully embedded the principles of the 30:30 initiative by increasing opportunities for active playtimes (through active play heroes and structured and teacher-lead sports activities) and integrating physical activity into daily lessons. Pupils now consistently engage in at least 30 minutes of structured physical activity during the school day, contributing to improved focus, behaviour and overall physical well-being.</a:t>
                      </a:r>
                      <a:endParaRPr lang="en-US" sz="600" b="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Twinkl Cursive Looped" panose="02000000000000000000" pitchFamily="2" charset="0"/>
                          <a:cs typeface="Calibri" panose="020F0502020204030204" pitchFamily="34" charset="0"/>
                        </a:rPr>
                        <a:t>Not all pupils are active for 60 minutes a day 7 days a week.</a:t>
                      </a:r>
                    </a:p>
                    <a:p>
                      <a:pPr marL="0" indent="0">
                        <a:buFontTx/>
                        <a:buNone/>
                      </a:pPr>
                      <a:endParaRPr lang="en-US" sz="650" dirty="0">
                        <a:solidFill>
                          <a:schemeClr val="tx1"/>
                        </a:solidFill>
                        <a:latin typeface="Twinkl Cursive Looped" panose="02000000000000000000" pitchFamily="2" charset="0"/>
                        <a:cs typeface="Calibri" panose="020F0502020204030204" pitchFamily="34" charset="0"/>
                      </a:endParaRPr>
                    </a:p>
                    <a:p>
                      <a:pPr marL="0" indent="0">
                        <a:buFontTx/>
                        <a:buNone/>
                      </a:pPr>
                      <a:r>
                        <a:rPr lang="en-US" sz="650" dirty="0">
                          <a:solidFill>
                            <a:schemeClr val="tx1"/>
                          </a:solidFill>
                          <a:latin typeface="Twinkl Cursive Looped" panose="02000000000000000000" pitchFamily="2" charset="0"/>
                          <a:cs typeface="Calibri" panose="020F0502020204030204" pitchFamily="34" charset="0"/>
                        </a:rPr>
                        <a:t>There are still 40% of our pupils that are not active for 60 minutes a day, 7 days a week based on data captured linked to in and outside of school physical activity.</a:t>
                      </a:r>
                    </a:p>
                    <a:p>
                      <a:pPr marL="0" indent="0">
                        <a:buFontTx/>
                        <a:buNone/>
                      </a:pPr>
                      <a:endParaRPr lang="en-US" sz="650" dirty="0">
                        <a:solidFill>
                          <a:schemeClr val="tx1"/>
                        </a:solidFill>
                        <a:latin typeface="Twinkl Cursive Looped" panose="02000000000000000000" pitchFamily="2" charset="0"/>
                        <a:cs typeface="Calibri" panose="020F0502020204030204" pitchFamily="34" charset="0"/>
                      </a:endParaRPr>
                    </a:p>
                    <a:p>
                      <a:pPr marL="0" indent="0">
                        <a:buFontTx/>
                        <a:buNone/>
                      </a:pPr>
                      <a:r>
                        <a:rPr lang="en-US" sz="650" dirty="0">
                          <a:solidFill>
                            <a:schemeClr val="tx1"/>
                          </a:solidFill>
                          <a:latin typeface="Twinkl Cursive Looped" panose="02000000000000000000" pitchFamily="2" charset="0"/>
                          <a:cs typeface="Calibri" panose="020F0502020204030204" pitchFamily="34" charset="0"/>
                        </a:rPr>
                        <a:t>Only % of FS/KS1 and % of KS2 attended extra-curricular clubs at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388000992"/>
              </p:ext>
            </p:extLst>
          </p:nvPr>
        </p:nvGraphicFramePr>
        <p:xfrm>
          <a:off x="241825" y="283020"/>
          <a:ext cx="5530128" cy="3931920"/>
        </p:xfrm>
        <a:graphic>
          <a:graphicData uri="http://schemas.openxmlformats.org/drawingml/2006/table">
            <a:tbl>
              <a:tblPr firstRow="1" bandRow="1">
                <a:tableStyleId>{5C22544A-7EE6-4342-B048-85BDC9FD1C3A}</a:tableStyleId>
              </a:tblPr>
              <a:tblGrid>
                <a:gridCol w="1832720">
                  <a:extLst>
                    <a:ext uri="{9D8B030D-6E8A-4147-A177-3AD203B41FA5}">
                      <a16:colId xmlns:a16="http://schemas.microsoft.com/office/drawing/2014/main" val="1397519339"/>
                    </a:ext>
                  </a:extLst>
                </a:gridCol>
                <a:gridCol w="1889551">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Key areas as outlined in PE and sport premium guidance</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What went well? Supporting evidence?</a:t>
                      </a:r>
                      <a:r>
                        <a:rPr lang="en-GB" sz="700" dirty="0">
                          <a:solidFill>
                            <a:sysClr val="windowText" lastClr="000000"/>
                          </a:solidFill>
                          <a:effectLst/>
                          <a:latin typeface="Twinkl Cursive Looped" panose="02000000000000000000" pitchFamily="2" charset="0"/>
                          <a:cs typeface="Calibri" panose="020F0502020204030204" pitchFamily="34" charset="0"/>
                        </a:rPr>
                        <a:t> </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Twinkl Cursive Looped" panose="02000000000000000000" pitchFamily="2" charset="0"/>
                          <a:cs typeface="Calibri" panose="020F0502020204030204" pitchFamily="34" charset="0"/>
                        </a:rPr>
                        <a:t>What didn't go well? Supporting evidence? </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3. </a:t>
                      </a:r>
                      <a:r>
                        <a:rPr lang="en-US" sz="700" b="0" dirty="0">
                          <a:effectLst/>
                          <a:latin typeface="Twinkl Cursive Looped" panose="02000000000000000000" pitchFamily="2" charset="0"/>
                          <a:cs typeface="Calibri" panose="020F0502020204030204" pitchFamily="34" charset="0"/>
                        </a:rPr>
                        <a:t>Raising the profile of PE and sport across the school, to support whole school improvement</a:t>
                      </a:r>
                      <a:endParaRPr lang="en-US" sz="700" b="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By championing all aspects of PE, physical activity and school sport, we are motivating more pupils to enjoy movement and engage positively in physical activity. We aim for 100% of pupils to develop across physical, cognitive, social and emotional domains, strengthening attainment in PE and contributing to improved outcomes across the wider curriculum. As pupils become more inspired to be active, we are better positioned to meet the goal of all pupils achieving an average of 60 minutes of physical activity each day, seven days a week (currently at 60%).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Not all pupils are currently achieving 60 minutes of physical activity each day, seven days a week. Data captured from both in-school and out-of-school activity shows that 40% of our pupils are still not meeting this target.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4. </a:t>
                      </a:r>
                      <a:r>
                        <a:rPr lang="en-US" sz="700" dirty="0">
                          <a:effectLst/>
                          <a:latin typeface="Twinkl Cursive Looped" panose="02000000000000000000" pitchFamily="2"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We will continue to offer free and a broad range of activities both within and beyond the curriculum to increase pupil participation. Expert lead extra-curricular opportunities include: gymnastics, Dance, Netball, Football, Multi Skills, rowing and multi-sports. (15+ physical activity clubs on offer a week).  Additional curriculum-time workshops—such as cheerleading, OAA and Skipping—are also provided to engage all pupils. A particular focus will be placed on encouraging pupils who currently do not take up additional PE and sport opportunities – data tracked on absolute education.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Not all pupils are currently achieving 60 minutes of physical activity each day, seven days a week. Data capturing both in-school and out-of-school activity shows that 40% of pupils are still not meeting this target. In addition, only 25% of FS/KS1 pupils and 52% of KS2 pupils participated in extra-curricular clubs offered by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5. </a:t>
                      </a:r>
                      <a:r>
                        <a:rPr lang="en-US" sz="700" dirty="0">
                          <a:effectLst/>
                          <a:latin typeface="Twinkl Cursive Looped" panose="02000000000000000000" pitchFamily="2"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60% of KS1 and 80% of KS2 have taken part in an Inter competition.</a:t>
                      </a:r>
                    </a:p>
                    <a:p>
                      <a:r>
                        <a:rPr lang="en-US" sz="600" dirty="0">
                          <a:solidFill>
                            <a:schemeClr val="tx1"/>
                          </a:solidFill>
                          <a:latin typeface="Twinkl Cursive Looped" panose="02000000000000000000" pitchFamily="2" charset="0"/>
                          <a:cs typeface="Calibri" panose="020F0502020204030204" pitchFamily="34" charset="0"/>
                        </a:rPr>
                        <a:t>Last academic year, we have participated in 100% of competitions on offer across NSS. That is over 25 competitions for children from Year1-6 often entering A,B and C teams. </a:t>
                      </a:r>
                    </a:p>
                    <a:p>
                      <a:r>
                        <a:rPr lang="en-US" sz="600" dirty="0">
                          <a:solidFill>
                            <a:schemeClr val="tx1"/>
                          </a:solidFill>
                          <a:latin typeface="Twinkl Cursive Looped" panose="02000000000000000000" pitchFamily="2" charset="0"/>
                          <a:cs typeface="Calibri" panose="020F0502020204030204" pitchFamily="34" charset="0"/>
                        </a:rPr>
                        <a:t>100% of the children in KS1 and KS2 participated in intra school house games each half term – linked to their curriculum learning.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Twinkl Cursive Looped" panose="02000000000000000000" pitchFamily="2" charset="0"/>
                          <a:cs typeface="Calibri" panose="020F0502020204030204" pitchFamily="34" charset="0"/>
                        </a:rPr>
                        <a:t>Continue to develop our competition provision. Tracking carefully children who haven’t represented the school in inter competitions. </a:t>
                      </a:r>
                    </a:p>
                    <a:p>
                      <a:endParaRPr lang="en-US" sz="600" dirty="0">
                        <a:solidFill>
                          <a:schemeClr val="tx1"/>
                        </a:solidFill>
                        <a:latin typeface="Twinkl Cursive Looped" panose="02000000000000000000" pitchFamily="2" charset="0"/>
                        <a:cs typeface="Calibri" panose="020F0502020204030204" pitchFamily="34" charset="0"/>
                      </a:endParaRPr>
                    </a:p>
                    <a:p>
                      <a:r>
                        <a:rPr lang="en-US" sz="600" dirty="0">
                          <a:solidFill>
                            <a:schemeClr val="tx1"/>
                          </a:solidFill>
                          <a:latin typeface="Twinkl Cursive Looped" panose="02000000000000000000" pitchFamily="2" charset="0"/>
                          <a:cs typeface="Calibri" panose="020F0502020204030204" pitchFamily="34" charset="0"/>
                        </a:rPr>
                        <a:t>Only 60% of KS1 took part in inter (level 2) competitions. We have been focusing on this, but we need to offer more opportunities as a MAT for KS1 children.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50280069"/>
              </p:ext>
            </p:extLst>
          </p:nvPr>
        </p:nvGraphicFramePr>
        <p:xfrm>
          <a:off x="378134" y="1403986"/>
          <a:ext cx="5530128" cy="18592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What went well? Supporting evidence?</a:t>
                      </a:r>
                      <a:r>
                        <a:rPr lang="en-GB" sz="700" dirty="0">
                          <a:solidFill>
                            <a:sysClr val="windowText" lastClr="000000"/>
                          </a:solidFill>
                          <a:effectLst/>
                          <a:latin typeface="Twinkl Cursive Looped" panose="02000000000000000000" pitchFamily="2" charset="0"/>
                          <a:cs typeface="Calibri" panose="020F0502020204030204" pitchFamily="34" charset="0"/>
                        </a:rPr>
                        <a:t> </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Twinkl Cursive Looped" panose="02000000000000000000" pitchFamily="2" charset="0"/>
                          <a:cs typeface="Calibri" panose="020F0502020204030204" pitchFamily="34" charset="0"/>
                        </a:rPr>
                        <a:t>What didn't go well? Supporting evidence? </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1. </a:t>
                      </a:r>
                      <a:r>
                        <a:rPr lang="en-US" sz="700" dirty="0">
                          <a:effectLst/>
                          <a:latin typeface="Twinkl Cursive Looped" panose="02000000000000000000" pitchFamily="2" charset="0"/>
                          <a:cs typeface="Calibri" panose="020F0502020204030204" pitchFamily="34" charset="0"/>
                        </a:rPr>
                        <a:t>Swim competently, confidently and proficiently over a distance of at least 25m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Twinkl Cursive Looped" panose="02000000000000000000" pitchFamily="2" charset="0"/>
                          <a:cs typeface="Calibri" panose="020F0502020204030204" pitchFamily="34" charset="0"/>
                        </a:rPr>
                        <a:t>At the end of year 4, % of pupils could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accent1">
                              <a:lumMod val="75000"/>
                            </a:schemeClr>
                          </a:solidFill>
                          <a:latin typeface="Twinkl Cursive Looped" panose="02000000000000000000" pitchFamily="2" charset="0"/>
                          <a:cs typeface="Calibri" panose="020F0502020204030204" pitchFamily="34" charset="0"/>
                        </a:rPr>
                        <a:t>Top up swimming necessary following a baseline assessment of year 6 to check if the data is still accurate in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2. </a:t>
                      </a:r>
                      <a:r>
                        <a:rPr lang="en-US" sz="700" dirty="0">
                          <a:effectLst/>
                          <a:latin typeface="Twinkl Cursive Looped" panose="02000000000000000000" pitchFamily="2"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Twinkl Cursive Looped" panose="02000000000000000000" pitchFamily="2" charset="0"/>
                          <a:cs typeface="Calibri" panose="020F0502020204030204" pitchFamily="34" charset="0"/>
                        </a:rPr>
                        <a:t>At the end of year 4, %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Twinkl Cursive Looped" panose="02000000000000000000" pitchFamily="2" charset="0"/>
                          <a:cs typeface="Calibri" panose="020F0502020204030204" pitchFamily="34" charset="0"/>
                        </a:rPr>
                        <a:t>Top up swimming necessary following a baseline assessment of year 6 to check if the data is still accurate in year 6.</a:t>
                      </a:r>
                    </a:p>
                    <a:p>
                      <a:endParaRPr lang="en-US" sz="700" dirty="0">
                        <a:solidFill>
                          <a:schemeClr val="accent1">
                            <a:lumMod val="75000"/>
                          </a:schemeClr>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Twinkl Cursive Looped" panose="02000000000000000000" pitchFamily="2" charset="0"/>
                          <a:cs typeface="Calibri" panose="020F0502020204030204" pitchFamily="34" charset="0"/>
                        </a:rPr>
                        <a:t>3. </a:t>
                      </a:r>
                      <a:r>
                        <a:rPr lang="en-US" sz="700" dirty="0">
                          <a:effectLst/>
                          <a:latin typeface="Twinkl Cursive Looped" panose="02000000000000000000" pitchFamily="2" charset="0"/>
                          <a:cs typeface="Calibri" panose="020F0502020204030204" pitchFamily="34" charset="0"/>
                        </a:rPr>
                        <a:t>Perform safe self-rescue in different water-based situations</a:t>
                      </a:r>
                      <a:endParaRPr lang="en-GB" sz="700" dirty="0">
                        <a:effectLst/>
                        <a:latin typeface="Twinkl Cursive Looped" panose="02000000000000000000" pitchFamily="2" charset="0"/>
                        <a:ea typeface="Calibri" panose="020F0502020204030204" pitchFamily="34"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p>
                      <a:endParaRPr lang="en-US" sz="7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accent1">
                              <a:lumMod val="75000"/>
                            </a:schemeClr>
                          </a:solidFill>
                          <a:latin typeface="Twinkl Cursive Looped" panose="02000000000000000000" pitchFamily="2" charset="0"/>
                          <a:cs typeface="Calibri" panose="020F0502020204030204" pitchFamily="34" charset="0"/>
                        </a:rPr>
                        <a:t>At the end of year 4, % of pupils could perform a safe self rescues.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accent1">
                              <a:lumMod val="75000"/>
                            </a:schemeClr>
                          </a:solidFill>
                          <a:latin typeface="Twinkl Cursive Looped" panose="02000000000000000000" pitchFamily="2" charset="0"/>
                          <a:cs typeface="Calibri" panose="020F0502020204030204" pitchFamily="34" charset="0"/>
                        </a:rPr>
                        <a:t>Top up swimming necessary following a baseline assessment of year 6 to check if the data is still accurate in year 6.</a:t>
                      </a:r>
                    </a:p>
                    <a:p>
                      <a:endParaRPr lang="en-US" sz="700" dirty="0">
                        <a:solidFill>
                          <a:schemeClr val="accent1">
                            <a:lumMod val="75000"/>
                          </a:schemeClr>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020220740"/>
              </p:ext>
            </p:extLst>
          </p:nvPr>
        </p:nvGraphicFramePr>
        <p:xfrm>
          <a:off x="240030" y="283020"/>
          <a:ext cx="5531923" cy="3426647"/>
        </p:xfrm>
        <a:graphic>
          <a:graphicData uri="http://schemas.openxmlformats.org/drawingml/2006/table">
            <a:tbl>
              <a:tblPr firstRow="1" bandRow="1">
                <a:tableStyleId>{5C22544A-7EE6-4342-B048-85BDC9FD1C3A}</a:tableStyleId>
              </a:tblPr>
              <a:tblGrid>
                <a:gridCol w="1292000">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Aim</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Why?</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Twinkl Cursive Looped" panose="02000000000000000000" pitchFamily="2" charset="0"/>
                          <a:cs typeface="Calibri" panose="020F0502020204030204" pitchFamily="34" charset="0"/>
                        </a:rPr>
                        <a:t>Supporting evidence</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Focus on assessment of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So assessment for learning is accurate, teacher judgements are correct and rapid progress is achieved for pupils of all abilities.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Key Indicator 2:</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Twinkl Cursive Looped" panose="02000000000000000000" pitchFamily="2" charset="0"/>
                          <a:cs typeface="Calibri" panose="020F0502020204030204" pitchFamily="34" charset="0"/>
                        </a:rPr>
                        <a:t>Increasing engagement of all pupils in regular physical activity and sporting activities</a:t>
                      </a:r>
                      <a:endParaRPr lang="en-US" sz="600" dirty="0">
                        <a:latin typeface="Twinkl Cursive Looped" panose="02000000000000000000" pitchFamily="2" charset="0"/>
                        <a:cs typeface="Calibri" panose="020F0502020204030204" pitchFamily="34" charset="0"/>
                      </a:endParaRPr>
                    </a:p>
                    <a:p>
                      <a:endParaRPr lang="en-US" sz="600" dirty="0">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Staff confidence surveys, pupils attainment data, lesson observation reviews and pupil voice.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effectLst/>
                          <a:latin typeface="Twinkl Cursive Looped" panose="02000000000000000000" pitchFamily="2"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To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Key Indicator 2:</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External physical activity trackers outlining the amount of activity pupils’ access outside of school. </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Extra curricular timetable and participation data.</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Lunchtime participation data, alongside lunchtime activity plan.</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Data for all physical activity level tracked on absolute education.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Twinkl Cursive Looped" panose="02000000000000000000" pitchFamily="2" charset="0"/>
                          <a:cs typeface="Calibri" panose="020F0502020204030204" pitchFamily="34" charset="0"/>
                        </a:rPr>
                        <a:t>Increasing confidence, knowledge and skills of all staff in teaching PE and sporting activities prioritising CPD and training where needed</a:t>
                      </a: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Making high-quality teaching in P.E a whole school target. Creating a sustainable model for P.E and school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Key Indicator 1:</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Twinkl Cursive Looped" panose="02000000000000000000" pitchFamily="2" charset="0"/>
                          <a:cs typeface="Calibri" panose="020F0502020204030204" pitchFamily="34" charset="0"/>
                        </a:rPr>
                        <a:t>Increasing confidence, knowledge and skills of all staff in teaching PE and sporting activities prioritising CPD and training where needed</a:t>
                      </a:r>
                      <a:endParaRPr lang="en-US" sz="600" dirty="0">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Staff confidence surveys, pupils' attainment data, lesson observation reviews and pupil voice.</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Provide PE CPD and support to all staff</a:t>
            </a: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679796367"/>
              </p:ext>
            </p:extLst>
          </p:nvPr>
        </p:nvGraphicFramePr>
        <p:xfrm>
          <a:off x="301309" y="590701"/>
          <a:ext cx="5530128" cy="36499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Twinkl Cursive Looped" panose="02000000000000000000" pitchFamily="2"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Implementation - How will you achieve this?</a:t>
                      </a:r>
                      <a:endParaRPr lang="en-US" sz="700"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Twinkl Cursive Looped" panose="02000000000000000000" pitchFamily="2" charset="0"/>
                          <a:cs typeface="Calibri" panose="020F0502020204030204" pitchFamily="34" charset="0"/>
                        </a:rPr>
                        <a:t>Supporting evidence</a:t>
                      </a:r>
                      <a:endParaRPr lang="en-GB" sz="700"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Twinkl Cursive Looped" panose="02000000000000000000" pitchFamily="2" charset="0"/>
                          <a:cs typeface="Calibri" panose="020F0502020204030204" pitchFamily="34" charset="0"/>
                        </a:rPr>
                        <a:t>Plan and monitor</a:t>
                      </a:r>
                      <a:br>
                        <a:rPr lang="en-US" sz="700" b="1" dirty="0">
                          <a:effectLst/>
                          <a:latin typeface="Twinkl Cursive Looped" panose="02000000000000000000" pitchFamily="2" charset="0"/>
                          <a:cs typeface="Calibri" panose="020F0502020204030204" pitchFamily="34" charset="0"/>
                        </a:rPr>
                      </a:br>
                      <a:r>
                        <a:rPr lang="en-US" sz="500" b="1" dirty="0">
                          <a:effectLst/>
                          <a:latin typeface="Twinkl Cursive Looped" panose="02000000000000000000" pitchFamily="2"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Focus on teacher training ensuring all teachers are confident to enjoy teaching High 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Quality of teaching and learning in Physical Education will be developed through bespoke staff CPD for all class teachers. Support for PE leader included.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Ensure PPP annual membership is paid to ensure teachers can access HQ planning and supporting resources.</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PE resources updated to enable HQ teaching to take place.</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Team teach opportunities and a physically active staff meeting to model a high-quality lesson.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450" dirty="0">
                          <a:solidFill>
                            <a:schemeClr val="tx1"/>
                          </a:solidFill>
                          <a:latin typeface="Twinkl Cursive Looped" panose="02000000000000000000" pitchFamily="2" charset="0"/>
                          <a:cs typeface="Calibri" panose="020F0502020204030204" pitchFamily="34" charset="0"/>
                        </a:rPr>
                        <a:t>Staff Confidence in December 2025 showed that </a:t>
                      </a:r>
                      <a:r>
                        <a:rPr lang="en-US" sz="450" dirty="0">
                          <a:solidFill>
                            <a:schemeClr val="tx1"/>
                          </a:solidFill>
                          <a:highlight>
                            <a:srgbClr val="FFFF00"/>
                          </a:highlight>
                          <a:latin typeface="Twinkl Cursive Looped" panose="02000000000000000000" pitchFamily="2" charset="0"/>
                          <a:cs typeface="Calibri" panose="020F0502020204030204" pitchFamily="34" charset="0"/>
                        </a:rPr>
                        <a:t>25%</a:t>
                      </a:r>
                      <a:r>
                        <a:rPr lang="en-US" sz="450" dirty="0">
                          <a:solidFill>
                            <a:schemeClr val="tx1"/>
                          </a:solidFill>
                          <a:latin typeface="Twinkl Cursive Looped" panose="02000000000000000000" pitchFamily="2" charset="0"/>
                          <a:cs typeface="Calibri" panose="020F0502020204030204" pitchFamily="34" charset="0"/>
                        </a:rPr>
                        <a:t> of teachers feel confident in teaching all areas of PE. We predict that by July 2026, </a:t>
                      </a:r>
                      <a:r>
                        <a:rPr lang="en-US" sz="450" dirty="0">
                          <a:solidFill>
                            <a:schemeClr val="tx1"/>
                          </a:solidFill>
                          <a:highlight>
                            <a:srgbClr val="00FF00"/>
                          </a:highlight>
                          <a:latin typeface="Twinkl Cursive Looped" panose="02000000000000000000" pitchFamily="2" charset="0"/>
                          <a:cs typeface="Calibri" panose="020F0502020204030204" pitchFamily="34" charset="0"/>
                        </a:rPr>
                        <a:t>100% </a:t>
                      </a:r>
                      <a:r>
                        <a:rPr lang="en-US" sz="450" dirty="0">
                          <a:solidFill>
                            <a:schemeClr val="tx1"/>
                          </a:solidFill>
                          <a:latin typeface="Twinkl Cursive Looped" panose="02000000000000000000" pitchFamily="2" charset="0"/>
                          <a:cs typeface="Calibri" panose="020F0502020204030204" pitchFamily="34" charset="0"/>
                        </a:rPr>
                        <a:t>of staff will feel confident in teaching all areas of the curriculum.</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450" dirty="0">
                          <a:solidFill>
                            <a:schemeClr val="tx1"/>
                          </a:solidFill>
                          <a:latin typeface="Twinkl Cursive Looped" panose="02000000000000000000" pitchFamily="2" charset="0"/>
                          <a:cs typeface="Calibri" panose="020F0502020204030204" pitchFamily="34" charset="0"/>
                        </a:rPr>
                        <a:t>Pupil voice data in September 2025 showed that </a:t>
                      </a:r>
                      <a:r>
                        <a:rPr lang="en-US" sz="450" dirty="0">
                          <a:solidFill>
                            <a:schemeClr val="tx1"/>
                          </a:solidFill>
                          <a:highlight>
                            <a:srgbClr val="FFFF00"/>
                          </a:highlight>
                          <a:latin typeface="Twinkl Cursive Looped" panose="02000000000000000000" pitchFamily="2" charset="0"/>
                          <a:cs typeface="Calibri" panose="020F0502020204030204" pitchFamily="34" charset="0"/>
                        </a:rPr>
                        <a:t>85%</a:t>
                      </a:r>
                      <a:r>
                        <a:rPr lang="en-US" sz="450" dirty="0">
                          <a:solidFill>
                            <a:schemeClr val="tx1"/>
                          </a:solidFill>
                          <a:latin typeface="Twinkl Cursive Looped" panose="02000000000000000000" pitchFamily="2" charset="0"/>
                          <a:cs typeface="Calibri" panose="020F0502020204030204" pitchFamily="34" charset="0"/>
                        </a:rPr>
                        <a:t> of pupils felt that PE is always fun. By July 2026, we predict that this will increase to </a:t>
                      </a:r>
                      <a:r>
                        <a:rPr lang="en-US" sz="450" dirty="0">
                          <a:solidFill>
                            <a:schemeClr val="tx1"/>
                          </a:solidFill>
                          <a:highlight>
                            <a:srgbClr val="00FF00"/>
                          </a:highlight>
                          <a:latin typeface="Twinkl Cursive Looped" panose="02000000000000000000" pitchFamily="2" charset="0"/>
                          <a:cs typeface="Calibri" panose="020F0502020204030204" pitchFamily="34" charset="0"/>
                        </a:rPr>
                        <a:t>100%.</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450" dirty="0">
                          <a:solidFill>
                            <a:schemeClr val="tx1"/>
                          </a:solidFill>
                          <a:latin typeface="Twinkl Cursive Looped" panose="02000000000000000000" pitchFamily="2" charset="0"/>
                          <a:cs typeface="Calibri" panose="020F0502020204030204" pitchFamily="34" charset="0"/>
                        </a:rPr>
                        <a:t>Pupil attainment data in July 2025 showed that </a:t>
                      </a:r>
                      <a:r>
                        <a:rPr lang="en-US" sz="450" dirty="0">
                          <a:solidFill>
                            <a:schemeClr val="tx1"/>
                          </a:solidFill>
                          <a:highlight>
                            <a:srgbClr val="FFFF00"/>
                          </a:highlight>
                          <a:latin typeface="Twinkl Cursive Looped" panose="02000000000000000000" pitchFamily="2" charset="0"/>
                          <a:cs typeface="Calibri" panose="020F0502020204030204" pitchFamily="34" charset="0"/>
                        </a:rPr>
                        <a:t>93% </a:t>
                      </a:r>
                      <a:r>
                        <a:rPr lang="en-US" sz="450" dirty="0">
                          <a:solidFill>
                            <a:schemeClr val="tx1"/>
                          </a:solidFill>
                          <a:latin typeface="Twinkl Cursive Looped" panose="02000000000000000000" pitchFamily="2" charset="0"/>
                          <a:cs typeface="Calibri" panose="020F0502020204030204" pitchFamily="34" charset="0"/>
                        </a:rPr>
                        <a:t>of KS1 and </a:t>
                      </a:r>
                      <a:r>
                        <a:rPr lang="en-US" sz="450" dirty="0">
                          <a:solidFill>
                            <a:schemeClr val="tx1"/>
                          </a:solidFill>
                          <a:highlight>
                            <a:srgbClr val="FFFF00"/>
                          </a:highlight>
                          <a:latin typeface="Twinkl Cursive Looped" panose="02000000000000000000" pitchFamily="2" charset="0"/>
                          <a:cs typeface="Calibri" panose="020F0502020204030204" pitchFamily="34" charset="0"/>
                        </a:rPr>
                        <a:t>88% </a:t>
                      </a:r>
                      <a:r>
                        <a:rPr lang="en-US" sz="450" dirty="0">
                          <a:solidFill>
                            <a:schemeClr val="tx1"/>
                          </a:solidFill>
                          <a:latin typeface="Twinkl Cursive Looped" panose="02000000000000000000" pitchFamily="2" charset="0"/>
                          <a:cs typeface="Calibri" panose="020F0502020204030204" pitchFamily="34" charset="0"/>
                        </a:rPr>
                        <a:t>of KS2 were achieving ARE. By July 2026, we predict that </a:t>
                      </a:r>
                      <a:r>
                        <a:rPr lang="en-US" sz="450" dirty="0">
                          <a:solidFill>
                            <a:schemeClr val="tx1"/>
                          </a:solidFill>
                          <a:highlight>
                            <a:srgbClr val="00FF00"/>
                          </a:highlight>
                          <a:latin typeface="Twinkl Cursive Looped" panose="02000000000000000000" pitchFamily="2" charset="0"/>
                          <a:cs typeface="Calibri" panose="020F0502020204030204" pitchFamily="34" charset="0"/>
                        </a:rPr>
                        <a:t>95% </a:t>
                      </a:r>
                      <a:r>
                        <a:rPr lang="en-US" sz="450" dirty="0">
                          <a:solidFill>
                            <a:schemeClr val="tx1"/>
                          </a:solidFill>
                          <a:latin typeface="Twinkl Cursive Looped" panose="02000000000000000000" pitchFamily="2" charset="0"/>
                          <a:cs typeface="Calibri" panose="020F0502020204030204" pitchFamily="34" charset="0"/>
                        </a:rPr>
                        <a:t>of KS1 and </a:t>
                      </a:r>
                      <a:r>
                        <a:rPr lang="en-US" sz="450" dirty="0">
                          <a:solidFill>
                            <a:schemeClr val="tx1"/>
                          </a:solidFill>
                          <a:highlight>
                            <a:srgbClr val="00FF00"/>
                          </a:highlight>
                          <a:latin typeface="Twinkl Cursive Looped" panose="02000000000000000000" pitchFamily="2" charset="0"/>
                          <a:cs typeface="Calibri" panose="020F0502020204030204" pitchFamily="34" charset="0"/>
                        </a:rPr>
                        <a:t>95% </a:t>
                      </a:r>
                      <a:r>
                        <a:rPr lang="en-US" sz="450" dirty="0">
                          <a:solidFill>
                            <a:schemeClr val="tx1"/>
                          </a:solidFill>
                          <a:latin typeface="Twinkl Cursive Looped" panose="02000000000000000000" pitchFamily="2" charset="0"/>
                          <a:cs typeface="Calibri" panose="020F0502020204030204" pitchFamily="34" charset="0"/>
                        </a:rPr>
                        <a:t>of KS2 will achieve ARE.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Twinkl Cursive Looped" panose="02000000000000000000" pitchFamily="2"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Are the improvements sustainable? How?</a:t>
                      </a:r>
                      <a:endParaRPr lang="en-US" sz="700" b="1"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Twinkl Cursive Looped" panose="02000000000000000000" pitchFamily="2" charset="0"/>
                          <a:cs typeface="Calibri" panose="020F0502020204030204" pitchFamily="34" charset="0"/>
                        </a:rPr>
                        <a:t>Approx. cost</a:t>
                      </a:r>
                      <a:endPar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Twinkl Cursive Looped" panose="02000000000000000000" pitchFamily="2"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Twinkl Cursive Looped" panose="02000000000000000000" pitchFamily="2" charset="0"/>
                          <a:cs typeface="Calibri" panose="020F0502020204030204" pitchFamily="34" charset="0"/>
                        </a:rPr>
                        <a:t>Evaluate</a:t>
                      </a:r>
                      <a:r>
                        <a:rPr lang="en-US" sz="700" b="1" dirty="0">
                          <a:latin typeface="Twinkl Cursive Looped" panose="02000000000000000000" pitchFamily="2" charset="0"/>
                          <a:cs typeface="Calibri" panose="020F0502020204030204" pitchFamily="34" charset="0"/>
                        </a:rPr>
                        <a:t> </a:t>
                      </a:r>
                      <a:r>
                        <a:rPr lang="en-US" sz="500" b="1" dirty="0">
                          <a:latin typeface="Twinkl Cursive Looped" panose="02000000000000000000" pitchFamily="2"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£1000 bespoke teacher CPD in school</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£350 PPP membership</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£650 NSS membership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b="1" dirty="0">
                          <a:solidFill>
                            <a:schemeClr val="tx1"/>
                          </a:solidFill>
                          <a:latin typeface="Twinkl Cursive Looped" panose="02000000000000000000" pitchFamily="2" charset="0"/>
                          <a:cs typeface="Calibri" panose="020F0502020204030204" pitchFamily="34" charset="0"/>
                        </a:rPr>
                        <a:t>Total = £2000</a:t>
                      </a: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Drive physical activity levels</a:t>
            </a: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1137533026"/>
              </p:ext>
            </p:extLst>
          </p:nvPr>
        </p:nvGraphicFramePr>
        <p:xfrm>
          <a:off x="294842" y="694098"/>
          <a:ext cx="5530128" cy="33680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chemeClr val="tx1"/>
                          </a:solidFill>
                          <a:latin typeface="Twinkl Cursive Looped" panose="02000000000000000000" pitchFamily="2"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Implementation - How will you achieve this?</a:t>
                      </a:r>
                      <a:endParaRPr lang="en-US" sz="7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effectLst/>
                          <a:latin typeface="Twinkl Cursive Looped" panose="02000000000000000000" pitchFamily="2" charset="0"/>
                          <a:cs typeface="Calibri" panose="020F0502020204030204" pitchFamily="34" charset="0"/>
                        </a:rPr>
                        <a:t>Supporting evidence</a:t>
                      </a:r>
                      <a:endPar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Therefore, ensure that all pupils will be active on average 60 minutes a day, 7 days a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Increase the number and range of activities and clubs on offer (Pupil Led Games, dodgeball, games, dance and fitness). </a:t>
                      </a: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Implementation of new extra-curricular timetable – linked to curriculum P.E. </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Develop provision for physical activity at lunchtime by; Increasing the amount of playground resources to provide playground activity facilitated by lunchtime supervisors and year 6 active play heroes. </a:t>
                      </a: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Equipment and resources to be purchased for facilitation of activity with active play heroes and independent active play. </a:t>
                      </a:r>
                    </a:p>
                    <a:p>
                      <a:pPr algn="l">
                        <a:lnSpc>
                          <a:spcPct val="100000"/>
                        </a:lnSpc>
                      </a:pPr>
                      <a:endParaRPr lang="en-US" sz="2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Use training and ideas from scheme offered by NSS membership.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In December 2025, only </a:t>
                      </a:r>
                      <a:r>
                        <a:rPr lang="en-US" sz="500" dirty="0">
                          <a:solidFill>
                            <a:schemeClr val="tx1"/>
                          </a:solidFill>
                          <a:highlight>
                            <a:srgbClr val="FFFF00"/>
                          </a:highlight>
                          <a:latin typeface="Twinkl Cursive Looped" panose="02000000000000000000" pitchFamily="2" charset="0"/>
                          <a:cs typeface="Calibri" panose="020F0502020204030204" pitchFamily="34" charset="0"/>
                        </a:rPr>
                        <a:t>60% </a:t>
                      </a:r>
                      <a:r>
                        <a:rPr lang="en-US" sz="500" dirty="0">
                          <a:solidFill>
                            <a:schemeClr val="tx1"/>
                          </a:solidFill>
                          <a:latin typeface="Twinkl Cursive Looped" panose="02000000000000000000" pitchFamily="2" charset="0"/>
                          <a:cs typeface="Calibri" panose="020F0502020204030204" pitchFamily="34" charset="0"/>
                        </a:rPr>
                        <a:t>of the school were active for 60 minutes a day, 7 days a week. We aim to drive this to </a:t>
                      </a:r>
                      <a:r>
                        <a:rPr lang="en-US" sz="500" dirty="0">
                          <a:solidFill>
                            <a:schemeClr val="tx1"/>
                          </a:solidFill>
                          <a:highlight>
                            <a:srgbClr val="00FF00"/>
                          </a:highlight>
                          <a:latin typeface="Twinkl Cursive Looped" panose="02000000000000000000" pitchFamily="2" charset="0"/>
                          <a:cs typeface="Calibri" panose="020F0502020204030204" pitchFamily="34" charset="0"/>
                        </a:rPr>
                        <a:t>100% </a:t>
                      </a:r>
                      <a:r>
                        <a:rPr lang="en-US" sz="500" dirty="0">
                          <a:solidFill>
                            <a:schemeClr val="tx1"/>
                          </a:solidFill>
                          <a:latin typeface="Twinkl Cursive Looped" panose="02000000000000000000" pitchFamily="2" charset="0"/>
                          <a:cs typeface="Calibri" panose="020F0502020204030204" pitchFamily="34" charset="0"/>
                        </a:rPr>
                        <a:t>by July 2026 through the addition of new lunch and extra curricular opportunities.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In December 2025, across the school </a:t>
                      </a:r>
                      <a:r>
                        <a:rPr lang="en-US" sz="500" dirty="0">
                          <a:solidFill>
                            <a:schemeClr val="tx1"/>
                          </a:solidFill>
                          <a:highlight>
                            <a:srgbClr val="FFFF00"/>
                          </a:highlight>
                          <a:latin typeface="Twinkl Cursive Looped" panose="02000000000000000000" pitchFamily="2" charset="0"/>
                          <a:cs typeface="Calibri" panose="020F0502020204030204" pitchFamily="34" charset="0"/>
                        </a:rPr>
                        <a:t>50% </a:t>
                      </a:r>
                      <a:r>
                        <a:rPr lang="en-US" sz="500" dirty="0">
                          <a:solidFill>
                            <a:schemeClr val="tx1"/>
                          </a:solidFill>
                          <a:latin typeface="Twinkl Cursive Looped" panose="02000000000000000000" pitchFamily="2" charset="0"/>
                          <a:cs typeface="Calibri" panose="020F0502020204030204" pitchFamily="34" charset="0"/>
                        </a:rPr>
                        <a:t>of pupils participated in activity at lunchtime. We are aiming for </a:t>
                      </a:r>
                      <a:r>
                        <a:rPr lang="en-US" sz="500" dirty="0">
                          <a:solidFill>
                            <a:schemeClr val="tx1"/>
                          </a:solidFill>
                          <a:highlight>
                            <a:srgbClr val="00FF00"/>
                          </a:highlight>
                          <a:latin typeface="Twinkl Cursive Looped" panose="02000000000000000000" pitchFamily="2" charset="0"/>
                          <a:cs typeface="Calibri" panose="020F0502020204030204" pitchFamily="34" charset="0"/>
                        </a:rPr>
                        <a:t>90% </a:t>
                      </a:r>
                      <a:r>
                        <a:rPr lang="en-US" sz="500" dirty="0">
                          <a:solidFill>
                            <a:schemeClr val="tx1"/>
                          </a:solidFill>
                          <a:latin typeface="Twinkl Cursive Looped" panose="02000000000000000000" pitchFamily="2" charset="0"/>
                          <a:cs typeface="Calibri" panose="020F0502020204030204" pitchFamily="34" charset="0"/>
                        </a:rPr>
                        <a:t>of pupils to be active at lunchtime through new active play heroes activities and teacher lead lunchtime clubs.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In July 2025 KS1 and KS2 participation in extra curricular clubs both sat at </a:t>
                      </a:r>
                      <a:r>
                        <a:rPr lang="en-US" sz="500" dirty="0">
                          <a:solidFill>
                            <a:schemeClr val="tx1"/>
                          </a:solidFill>
                          <a:highlight>
                            <a:srgbClr val="FFFF00"/>
                          </a:highlight>
                          <a:latin typeface="Twinkl Cursive Looped" panose="02000000000000000000" pitchFamily="2" charset="0"/>
                          <a:cs typeface="Calibri" panose="020F0502020204030204" pitchFamily="34" charset="0"/>
                        </a:rPr>
                        <a:t>49% </a:t>
                      </a:r>
                      <a:r>
                        <a:rPr lang="en-US" sz="500" dirty="0">
                          <a:solidFill>
                            <a:schemeClr val="tx1"/>
                          </a:solidFill>
                          <a:latin typeface="Twinkl Cursive Looped" panose="02000000000000000000" pitchFamily="2" charset="0"/>
                          <a:cs typeface="Calibri" panose="020F0502020204030204" pitchFamily="34" charset="0"/>
                        </a:rPr>
                        <a:t>by July 2024. By July 2026, we predict this to increase to </a:t>
                      </a:r>
                      <a:r>
                        <a:rPr lang="en-US" sz="500" dirty="0">
                          <a:solidFill>
                            <a:schemeClr val="tx1"/>
                          </a:solidFill>
                          <a:highlight>
                            <a:srgbClr val="00FF00"/>
                          </a:highlight>
                          <a:latin typeface="Twinkl Cursive Looped" panose="02000000000000000000" pitchFamily="2" charset="0"/>
                          <a:cs typeface="Calibri" panose="020F0502020204030204" pitchFamily="34" charset="0"/>
                        </a:rPr>
                        <a:t>75% </a:t>
                      </a:r>
                      <a:r>
                        <a:rPr lang="en-US" sz="500" dirty="0">
                          <a:solidFill>
                            <a:schemeClr val="tx1"/>
                          </a:solidFill>
                          <a:latin typeface="Twinkl Cursive Looped" panose="02000000000000000000" pitchFamily="2" charset="0"/>
                          <a:cs typeface="Calibri" panose="020F0502020204030204" pitchFamily="34" charset="0"/>
                        </a:rPr>
                        <a:t>through the addition of new clubs, tracking attendance on absolute education and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External physical activity trackers outlining the amount of activity pupils’ access outside of school.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Extra curricular timetable and participation data.</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Lunchtime participation data, alongside lunchtime activity plan.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Data for all physical activity level tracked on absolute education.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Twinkl Cursive Looped" panose="02000000000000000000" pitchFamily="2"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Are the improvements sustainable? How?</a:t>
                      </a:r>
                      <a:endParaRPr lang="en-US" sz="700" b="1"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Twinkl Cursive Looped" panose="02000000000000000000" pitchFamily="2" charset="0"/>
                          <a:cs typeface="Calibri" panose="020F0502020204030204" pitchFamily="34" charset="0"/>
                        </a:rPr>
                        <a:t>Approx. cost</a:t>
                      </a:r>
                      <a:endPar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External physical activity trackers outlining the amount of activity pupils’ access outside of school.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Extra curricular timetable and participation data.</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Lunchtime participation data, alongside lunchtime activity plan.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Data for all physical activity level tracked on Complete PE’s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£500 new equipment for extra curricular clubs.</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£500 new equipment for lunchtimes.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b="1" dirty="0">
                          <a:solidFill>
                            <a:schemeClr val="tx1"/>
                          </a:solidFill>
                          <a:latin typeface="Twinkl Cursive Looped" panose="02000000000000000000" pitchFamily="2" charset="0"/>
                          <a:cs typeface="Calibri" panose="020F0502020204030204" pitchFamily="34" charset="0"/>
                        </a:rPr>
                        <a:t>Total = £1000</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Develop competition </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922615583"/>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626870">
                  <a:extLst>
                    <a:ext uri="{9D8B030D-6E8A-4147-A177-3AD203B41FA5}">
                      <a16:colId xmlns:a16="http://schemas.microsoft.com/office/drawing/2014/main" val="1419483341"/>
                    </a:ext>
                  </a:extLst>
                </a:gridCol>
                <a:gridCol w="83006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chemeClr val="tx1"/>
                          </a:solidFill>
                          <a:latin typeface="Twinkl Cursive Looped" panose="02000000000000000000" pitchFamily="2"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Implementation - How will you achieve this?</a:t>
                      </a:r>
                      <a:endParaRPr lang="en-US" sz="7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effectLst/>
                          <a:latin typeface="Twinkl Cursive Looped" panose="02000000000000000000" pitchFamily="2" charset="0"/>
                          <a:cs typeface="Calibri" panose="020F0502020204030204" pitchFamily="34" charset="0"/>
                        </a:rPr>
                        <a:t>Supporting evidence</a:t>
                      </a:r>
                      <a:endPar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Focus on assessment of P.E</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CPD on using the assessment tools on PPP. Purchased the full membership so we can have full access to the tracking system.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Purchased </a:t>
                      </a:r>
                      <a:r>
                        <a:rPr lang="en-US" sz="500" dirty="0" err="1">
                          <a:solidFill>
                            <a:schemeClr val="tx1"/>
                          </a:solidFill>
                          <a:latin typeface="Twinkl Cursive Looped" panose="02000000000000000000" pitchFamily="2" charset="0"/>
                          <a:cs typeface="Calibri" panose="020F0502020204030204" pitchFamily="34" charset="0"/>
                        </a:rPr>
                        <a:t>ipads</a:t>
                      </a:r>
                      <a:r>
                        <a:rPr lang="en-US" sz="500" dirty="0">
                          <a:solidFill>
                            <a:schemeClr val="tx1"/>
                          </a:solidFill>
                          <a:latin typeface="Twinkl Cursive Looped" panose="02000000000000000000" pitchFamily="2" charset="0"/>
                          <a:cs typeface="Calibri" panose="020F0502020204030204" pitchFamily="34" charset="0"/>
                        </a:rPr>
                        <a:t> and </a:t>
                      </a:r>
                      <a:r>
                        <a:rPr lang="en-US" sz="500" dirty="0" err="1">
                          <a:solidFill>
                            <a:schemeClr val="tx1"/>
                          </a:solidFill>
                          <a:latin typeface="Twinkl Cursive Looped" panose="02000000000000000000" pitchFamily="2" charset="0"/>
                          <a:cs typeface="Calibri" panose="020F0502020204030204" pitchFamily="34" charset="0"/>
                        </a:rPr>
                        <a:t>liased</a:t>
                      </a:r>
                      <a:r>
                        <a:rPr lang="en-US" sz="500" dirty="0">
                          <a:solidFill>
                            <a:schemeClr val="tx1"/>
                          </a:solidFill>
                          <a:latin typeface="Twinkl Cursive Looped" panose="02000000000000000000" pitchFamily="2" charset="0"/>
                          <a:cs typeface="Calibri" panose="020F0502020204030204" pitchFamily="34" charset="0"/>
                        </a:rPr>
                        <a:t> with MAT schools on effective use of video and photo evidence to assess effectively in P.E.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CPD for all staff on what the bench marks are for assessing skills in P.E.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I know, I can theory developed for assessment.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A clear and consistent assessment model.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A whole-school assessment framework that is simple, meaningful and consistent.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Clear progression pathways so staff feel confident on what pupils should achieve.</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Assessment that focuses on skills, physical literacy, attitude and overall development. A system that helps to identify gaps, strengths and next steps.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Quantitative data – baseline vs end of year assessment scores.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Pupil voice.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Teacher feedback.</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Parent feedback surveys.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Observation notes.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CPD attendance records. </a:t>
                      </a: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Video and photo clips.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chemeClr val="tx1"/>
                          </a:solidFill>
                          <a:latin typeface="Twinkl Cursive Looped" panose="02000000000000000000" pitchFamily="2"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Are the improvements sustainable? How?</a:t>
                      </a:r>
                      <a:endParaRPr lang="en-US" sz="700" b="1"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Twinkl Cursive Looped" panose="02000000000000000000" pitchFamily="2" charset="0"/>
                          <a:cs typeface="Calibri" panose="020F0502020204030204" pitchFamily="34" charset="0"/>
                        </a:rPr>
                        <a:t>Approx. cost</a:t>
                      </a:r>
                      <a:endParaRPr lang="en-GB" sz="700" b="1"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Assessment will be embedded across the whole school with a framework that is simple, meaningful and consistent. Whole staff CPD can give more team teach and coaching opportunities.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Quantitative data – baseline vs end of year assessment scores. </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Pupil voice. </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Teacher feedback.</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Parent feedback surveys. </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Observation notes. </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CPD attendance records. </a:t>
                      </a:r>
                    </a:p>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Video and photo clips.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Twinkl Cursive Looped" panose="02000000000000000000" pitchFamily="2" charset="0"/>
                          <a:cs typeface="Calibri" panose="020F0502020204030204" pitchFamily="34" charset="0"/>
                        </a:rPr>
                        <a:t>2x iPads </a:t>
                      </a:r>
                    </a:p>
                    <a:p>
                      <a:pPr algn="l">
                        <a:lnSpc>
                          <a:spcPct val="100000"/>
                        </a:lnSpc>
                      </a:pPr>
                      <a:endParaRPr lang="en-US" sz="600" b="1"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b="1" dirty="0">
                          <a:solidFill>
                            <a:schemeClr val="tx1"/>
                          </a:solidFill>
                          <a:latin typeface="Twinkl Cursive Looped" panose="02000000000000000000" pitchFamily="2" charset="0"/>
                          <a:cs typeface="Calibri" panose="020F0502020204030204" pitchFamily="34" charset="0"/>
                        </a:rPr>
                        <a:t>£</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PPP membership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£100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Total - </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Strive to ensure all pupils meet the minimum requirement in swimming.</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936413468"/>
              </p:ext>
            </p:extLst>
          </p:nvPr>
        </p:nvGraphicFramePr>
        <p:xfrm>
          <a:off x="294842" y="694098"/>
          <a:ext cx="5530128" cy="15849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chemeClr val="tx1"/>
                          </a:solidFill>
                          <a:latin typeface="Twinkl Cursive Looped" panose="02000000000000000000" pitchFamily="2"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chemeClr val="tx1"/>
                          </a:solidFill>
                          <a:effectLst/>
                          <a:latin typeface="Twinkl Cursive Looped" panose="02000000000000000000" pitchFamily="2" charset="0"/>
                          <a:ea typeface="+mn-ea"/>
                          <a:cs typeface="Calibri" panose="020F0502020204030204" pitchFamily="34" charset="0"/>
                        </a:rPr>
                        <a:t>Implementation - How will you achieve this?</a:t>
                      </a:r>
                      <a:endParaRPr lang="en-US" sz="7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effectLst/>
                          <a:latin typeface="Twinkl Cursive Looped" panose="02000000000000000000" pitchFamily="2" charset="0"/>
                          <a:cs typeface="Calibri" panose="020F0502020204030204" pitchFamily="34" charset="0"/>
                        </a:rPr>
                        <a:t>Supporting evidence</a:t>
                      </a:r>
                      <a:endParaRPr lang="en-GB" sz="700" dirty="0">
                        <a:solidFill>
                          <a:schemeClr val="tx1"/>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Twinkl Cursive Looped" panose="02000000000000000000" pitchFamily="2" charset="0"/>
                          <a:cs typeface="Calibri" panose="020F0502020204030204" pitchFamily="34" charset="0"/>
                        </a:rPr>
                        <a:t>To provide top-up swimming and water safety lessons for pupils that do not meet national curriculum requirements after completing their core swimming lessons. </a:t>
                      </a: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Following our core curriculum and water safety lessons we will identify pupils for top-up swimming and make arrangements with swimming providers. </a:t>
                      </a:r>
                    </a:p>
                    <a:p>
                      <a:pPr algn="l">
                        <a:lnSpc>
                          <a:spcPct val="100000"/>
                        </a:lnSpc>
                      </a:pPr>
                      <a:endParaRPr lang="en-US" sz="500" dirty="0">
                        <a:solidFill>
                          <a:schemeClr val="tx1"/>
                        </a:solidFill>
                        <a:latin typeface="Twinkl Cursive Looped" panose="02000000000000000000" pitchFamily="2" charset="0"/>
                        <a:cs typeface="Calibri" panose="020F0502020204030204" pitchFamily="34" charset="0"/>
                      </a:endParaRPr>
                    </a:p>
                    <a:p>
                      <a:pPr algn="l">
                        <a:lnSpc>
                          <a:spcPct val="100000"/>
                        </a:lnSpc>
                      </a:pPr>
                      <a:r>
                        <a:rPr lang="en-US" sz="500" dirty="0">
                          <a:solidFill>
                            <a:schemeClr val="tx1"/>
                          </a:solidFill>
                          <a:latin typeface="Twinkl Cursive Looped" panose="02000000000000000000" pitchFamily="2" charset="0"/>
                          <a:cs typeface="Calibri" panose="020F0502020204030204" pitchFamily="34" charset="0"/>
                        </a:rPr>
                        <a:t>We will use the PE and Sport Premium to fund top-up swimming. This will include the cost of transport for top-up swimming only.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Our aim is to increase the number of children achieving curriculum requirements by the end of the summer term.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Twinkl Cursive Looped" panose="02000000000000000000" pitchFamily="2" charset="0"/>
                          <a:cs typeface="Calibri" panose="020F0502020204030204" pitchFamily="34" charset="0"/>
                        </a:rPr>
                        <a:t>At the end of year 4, </a:t>
                      </a:r>
                      <a:r>
                        <a:rPr lang="en-US" sz="600" b="0" dirty="0">
                          <a:solidFill>
                            <a:schemeClr val="tx1"/>
                          </a:solidFill>
                          <a:highlight>
                            <a:srgbClr val="FFFF00"/>
                          </a:highlight>
                          <a:latin typeface="Twinkl Cursive Looped" panose="02000000000000000000" pitchFamily="2" charset="0"/>
                          <a:cs typeface="Calibri" panose="020F0502020204030204" pitchFamily="34" charset="0"/>
                        </a:rPr>
                        <a:t>80% </a:t>
                      </a:r>
                      <a:r>
                        <a:rPr lang="en-US" sz="600" b="0" dirty="0">
                          <a:solidFill>
                            <a:schemeClr val="tx1"/>
                          </a:solidFill>
                          <a:latin typeface="Twinkl Cursive Looped" panose="02000000000000000000" pitchFamily="2" charset="0"/>
                          <a:cs typeface="Calibri" panose="020F0502020204030204" pitchFamily="34" charset="0"/>
                        </a:rPr>
                        <a:t>of pupils could swim 25m and use a range of strokes effectively. Now they are in year 6, we predict that through top up swimming, this will increase to </a:t>
                      </a:r>
                      <a:r>
                        <a:rPr lang="en-US" sz="600" b="0" dirty="0">
                          <a:solidFill>
                            <a:schemeClr val="tx1"/>
                          </a:solidFill>
                          <a:highlight>
                            <a:srgbClr val="00FF00"/>
                          </a:highlight>
                          <a:latin typeface="Twinkl Cursive Looped" panose="02000000000000000000" pitchFamily="2" charset="0"/>
                          <a:cs typeface="Calibri" panose="020F0502020204030204" pitchFamily="34" charset="0"/>
                        </a:rPr>
                        <a:t>100%.</a:t>
                      </a: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50" dirty="0">
                          <a:solidFill>
                            <a:schemeClr val="tx1"/>
                          </a:solidFill>
                          <a:latin typeface="Twinkl Cursive Looped" panose="02000000000000000000" pitchFamily="2"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2061683320"/>
              </p:ext>
            </p:extLst>
          </p:nvPr>
        </p:nvGraphicFramePr>
        <p:xfrm>
          <a:off x="294842" y="2279058"/>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Twinkl Cursive Looped" panose="02000000000000000000" pitchFamily="2"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Twinkl Cursive Looped" panose="02000000000000000000" pitchFamily="2" charset="0"/>
                          <a:ea typeface="+mn-ea"/>
                          <a:cs typeface="Calibri" panose="020F0502020204030204" pitchFamily="34" charset="0"/>
                        </a:rPr>
                        <a:t>Are the improvements sustainable? How?</a:t>
                      </a:r>
                      <a:endParaRPr lang="en-US" sz="700" b="1" dirty="0">
                        <a:solidFill>
                          <a:sysClr val="windowText" lastClr="000000"/>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Twinkl Cursive Looped" panose="02000000000000000000" pitchFamily="2" charset="0"/>
                          <a:cs typeface="Calibri" panose="020F0502020204030204" pitchFamily="34" charset="0"/>
                        </a:rPr>
                        <a:t>Approx. cost</a:t>
                      </a:r>
                      <a:endParaRPr lang="en-GB" sz="700" b="1" dirty="0">
                        <a:solidFill>
                          <a:sysClr val="windowText" lastClr="000000"/>
                        </a:solidFill>
                        <a:effectLst/>
                        <a:latin typeface="Twinkl Cursive Looped" panose="02000000000000000000" pitchFamily="2"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Twinkl Cursive Looped" panose="02000000000000000000" pitchFamily="2" charset="0"/>
                          <a:cs typeface="Calibri" panose="020F0502020204030204" pitchFamily="34" charset="0"/>
                        </a:rPr>
                        <a:t>At the end of year 4, </a:t>
                      </a:r>
                      <a:r>
                        <a:rPr lang="en-US" sz="600" b="0" dirty="0">
                          <a:solidFill>
                            <a:schemeClr val="tx1"/>
                          </a:solidFill>
                          <a:highlight>
                            <a:srgbClr val="FFFF00"/>
                          </a:highlight>
                          <a:latin typeface="Twinkl Cursive Looped" panose="02000000000000000000" pitchFamily="2" charset="0"/>
                          <a:cs typeface="Calibri" panose="020F0502020204030204" pitchFamily="34" charset="0"/>
                        </a:rPr>
                        <a:t>80% </a:t>
                      </a:r>
                      <a:r>
                        <a:rPr lang="en-US" sz="600" b="0" dirty="0">
                          <a:solidFill>
                            <a:schemeClr val="tx1"/>
                          </a:solidFill>
                          <a:latin typeface="Twinkl Cursive Looped" panose="02000000000000000000" pitchFamily="2" charset="0"/>
                          <a:cs typeface="Calibri" panose="020F0502020204030204" pitchFamily="34" charset="0"/>
                        </a:rPr>
                        <a:t>of pupils could swim 25m and use a range of strokes effectively. </a:t>
                      </a:r>
                      <a:r>
                        <a:rPr lang="en-US" sz="600" b="1" dirty="0">
                          <a:solidFill>
                            <a:schemeClr val="tx1"/>
                          </a:solidFill>
                          <a:latin typeface="Twinkl Cursive Looped" panose="02000000000000000000" pitchFamily="2" charset="0"/>
                          <a:cs typeface="Calibri" panose="020F0502020204030204" pitchFamily="34" charset="0"/>
                        </a:rPr>
                        <a:t>Now</a:t>
                      </a:r>
                      <a:r>
                        <a:rPr lang="en-US" sz="600" b="0" dirty="0">
                          <a:solidFill>
                            <a:schemeClr val="tx1"/>
                          </a:solidFill>
                          <a:latin typeface="Twinkl Cursive Looped" panose="02000000000000000000" pitchFamily="2" charset="0"/>
                          <a:cs typeface="Calibri" panose="020F0502020204030204" pitchFamily="34" charset="0"/>
                        </a:rPr>
                        <a:t> in July 2026, these pupils are year 6, and  </a:t>
                      </a:r>
                      <a:r>
                        <a:rPr lang="en-US" sz="600" b="0" dirty="0">
                          <a:solidFill>
                            <a:schemeClr val="tx1"/>
                          </a:solidFill>
                          <a:highlight>
                            <a:srgbClr val="00FF00"/>
                          </a:highlight>
                          <a:latin typeface="Twinkl Cursive Looped" panose="02000000000000000000" pitchFamily="2" charset="0"/>
                          <a:cs typeface="Calibri" panose="020F0502020204030204" pitchFamily="34" charset="0"/>
                        </a:rPr>
                        <a:t>95% </a:t>
                      </a:r>
                      <a:r>
                        <a:rPr lang="en-US" sz="600" b="0" dirty="0">
                          <a:solidFill>
                            <a:schemeClr val="tx1"/>
                          </a:solidFill>
                          <a:latin typeface="Twinkl Cursive Looped" panose="02000000000000000000" pitchFamily="2" charset="0"/>
                          <a:cs typeface="Calibri" panose="020F0502020204030204" pitchFamily="34" charset="0"/>
                        </a:rPr>
                        <a:t>of year 6 pupils can swim 25m, perform safe self rescue and use a range of strokes.</a:t>
                      </a:r>
                      <a:endParaRPr lang="en-US" sz="600" b="0" dirty="0">
                        <a:solidFill>
                          <a:schemeClr val="tx1"/>
                        </a:solidFill>
                        <a:highlight>
                          <a:srgbClr val="00FF00"/>
                        </a:highlight>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Twinkl Cursive Looped" panose="02000000000000000000" pitchFamily="2" charset="0"/>
                          <a:cs typeface="Calibri" panose="020F0502020204030204" pitchFamily="34" charset="0"/>
                        </a:rPr>
                        <a:t>The school are committed to raising the required funds for top up swimming going forwards.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Twinkl Cursive Looped" panose="02000000000000000000" pitchFamily="2"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Twinkl Cursive Looped" panose="02000000000000000000" pitchFamily="2" charset="0"/>
                          <a:cs typeface="Calibri" panose="020F0502020204030204" pitchFamily="34" charset="0"/>
                        </a:rPr>
                        <a:t>£2000 top up swimming and transport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Twinkl Cursive Looped" panose="02000000000000000000" pitchFamily="2"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Twinkl Cursive Looped" panose="02000000000000000000" pitchFamily="2" charset="0"/>
                          <a:cs typeface="Calibri" panose="020F0502020204030204" pitchFamily="34" charset="0"/>
                        </a:rPr>
                        <a:t>Total £2000</a:t>
                      </a:r>
                    </a:p>
                    <a:p>
                      <a:pPr algn="l">
                        <a:lnSpc>
                          <a:spcPct val="100000"/>
                        </a:lnSpc>
                      </a:pPr>
                      <a:endParaRPr lang="en-US" sz="600" b="1"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p>
                      <a:pPr algn="l">
                        <a:lnSpc>
                          <a:spcPct val="100000"/>
                        </a:lnSpc>
                      </a:pPr>
                      <a:endParaRPr lang="en-US" sz="600" dirty="0">
                        <a:solidFill>
                          <a:schemeClr val="tx1"/>
                        </a:solidFill>
                        <a:latin typeface="Twinkl Cursive Looped" panose="02000000000000000000" pitchFamily="2"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640</TotalTime>
  <Words>3071</Words>
  <Application>Microsoft Office PowerPoint</Application>
  <PresentationFormat>Custom</PresentationFormat>
  <Paragraphs>359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Aptos Display</vt:lpstr>
      <vt:lpstr>Arial</vt:lpstr>
      <vt:lpstr>Calibri</vt:lpstr>
      <vt:lpstr>Twinkl Cursive Looped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Tom Wale</cp:lastModifiedBy>
  <cp:revision>38</cp:revision>
  <dcterms:created xsi:type="dcterms:W3CDTF">2025-10-08T18:09:30Z</dcterms:created>
  <dcterms:modified xsi:type="dcterms:W3CDTF">2025-12-01T11:34:17Z</dcterms:modified>
</cp:coreProperties>
</file>