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4"/>
  </p:notesMasterIdLst>
  <p:sldIdLst>
    <p:sldId id="257" r:id="rId2"/>
    <p:sldId id="274" r:id="rId3"/>
    <p:sldId id="259" r:id="rId4"/>
    <p:sldId id="262" r:id="rId5"/>
    <p:sldId id="264" r:id="rId6"/>
    <p:sldId id="260" r:id="rId7"/>
    <p:sldId id="265" r:id="rId8"/>
    <p:sldId id="261" r:id="rId9"/>
    <p:sldId id="270" r:id="rId10"/>
    <p:sldId id="271" r:id="rId11"/>
    <p:sldId id="273" r:id="rId12"/>
    <p:sldId id="266" r:id="rId13"/>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3A"/>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1491A3-AEC6-4D71-8B80-A95EB1B0AAE2}" v="2" dt="2025-10-13T14:35:15.8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09"/>
    <p:restoredTop sz="94699"/>
  </p:normalViewPr>
  <p:slideViewPr>
    <p:cSldViewPr snapToGrid="0">
      <p:cViewPr varScale="1">
        <p:scale>
          <a:sx n="163" d="100"/>
          <a:sy n="163" d="100"/>
        </p:scale>
        <p:origin x="1620"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45A90E-39E7-40E9-9D39-7ADB16DC08C7}" type="datetimeFigureOut">
              <a:rPr lang="en-GB" smtClean="0"/>
              <a:t>24/07/2026</a:t>
            </a:fld>
            <a:endParaRPr lang="en-GB"/>
          </a:p>
        </p:txBody>
      </p:sp>
      <p:sp>
        <p:nvSpPr>
          <p:cNvPr id="4" name="Slide Image Placeholder 3"/>
          <p:cNvSpPr>
            <a:spLocks noGrp="1" noRot="1" noChangeAspect="1"/>
          </p:cNvSpPr>
          <p:nvPr>
            <p:ph type="sldImg" idx="2"/>
          </p:nvPr>
        </p:nvSpPr>
        <p:spPr>
          <a:xfrm>
            <a:off x="1243013" y="1143000"/>
            <a:ext cx="43719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F8771C-09BB-449D-9A14-5C35B3AC2B69}" type="slidenum">
              <a:rPr lang="en-GB" smtClean="0"/>
              <a:t>‹#›</a:t>
            </a:fld>
            <a:endParaRPr lang="en-GB"/>
          </a:p>
        </p:txBody>
      </p:sp>
    </p:spTree>
    <p:extLst>
      <p:ext uri="{BB962C8B-B14F-4D97-AF65-F5344CB8AC3E}">
        <p14:creationId xmlns:p14="http://schemas.microsoft.com/office/powerpoint/2010/main" val="40302455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F8771C-09BB-449D-9A14-5C35B3AC2B69}" type="slidenum">
              <a:rPr lang="en-GB" smtClean="0"/>
              <a:t>3</a:t>
            </a:fld>
            <a:endParaRPr lang="en-GB"/>
          </a:p>
        </p:txBody>
      </p:sp>
    </p:spTree>
    <p:extLst>
      <p:ext uri="{BB962C8B-B14F-4D97-AF65-F5344CB8AC3E}">
        <p14:creationId xmlns:p14="http://schemas.microsoft.com/office/powerpoint/2010/main" val="1318489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7/24/2026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www.swimming.org/schools/"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44093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3"/>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You do not need to complete every box. Just record the information that is key to your school's priorities and areas of focus.</a:t>
            </a:r>
          </a:p>
          <a:p>
            <a:pPr>
              <a:lnSpc>
                <a:spcPct val="124000"/>
              </a:lnSpc>
            </a:pPr>
            <a:r>
              <a:rPr lang="en-US" sz="850" b="1" i="1" dirty="0">
                <a:latin typeface="Calibri" panose="020F0502020204030204" pitchFamily="34" charset="0"/>
                <a:cs typeface="Calibri" panose="020F0502020204030204" pitchFamily="34" charset="0"/>
              </a:rPr>
              <a:t>Remember</a:t>
            </a:r>
            <a:r>
              <a:rPr lang="en-US" sz="850" i="1" dirty="0">
                <a:latin typeface="Calibri" panose="020F0502020204030204" pitchFamily="34" charset="0"/>
                <a:cs typeface="Calibri" panose="020F0502020204030204" pitchFamily="34" charset="0"/>
              </a:rPr>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153614446"/>
              </p:ext>
            </p:extLst>
          </p:nvPr>
        </p:nvGraphicFramePr>
        <p:xfrm>
          <a:off x="298297" y="1672070"/>
          <a:ext cx="5530128" cy="274084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4"/>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accent1">
                              <a:lumMod val="75000"/>
                            </a:schemeClr>
                          </a:solidFill>
                          <a:latin typeface="Calibri" panose="020F0502020204030204" pitchFamily="34" charset="0"/>
                          <a:cs typeface="Calibri" panose="020F0502020204030204" pitchFamily="34" charset="0"/>
                        </a:rPr>
                        <a:t>52% of Y6 children could swim confidently over a distance of at least 25m. We also used funding to top up Y5 swimming which increased their ability to swim at least 25m (13 extra children)  Used local resources to support reluctant swimming families and offer top up swimming lessons. ​</a:t>
                      </a:r>
                    </a:p>
                    <a:p>
                      <a:endParaRPr lang="en-US" sz="700" b="1" dirty="0">
                        <a:solidFill>
                          <a:schemeClr val="accent1">
                            <a:lumMod val="75000"/>
                          </a:schemeClr>
                        </a:solidFill>
                        <a:latin typeface="Calibri" panose="020F0502020204030204" pitchFamily="34" charset="0"/>
                        <a:cs typeface="Calibri" panose="020F0502020204030204" pitchFamily="34" charset="0"/>
                      </a:endParaRPr>
                    </a:p>
                    <a:p>
                      <a:r>
                        <a:rPr lang="en-US" sz="700" b="1" dirty="0">
                          <a:solidFill>
                            <a:schemeClr val="accent1">
                              <a:lumMod val="75000"/>
                            </a:schemeClr>
                          </a:solidFill>
                          <a:latin typeface="Calibri" panose="020F0502020204030204" pitchFamily="34" charset="0"/>
                          <a:cs typeface="Calibri" panose="020F0502020204030204" pitchFamily="34" charset="0"/>
                        </a:rPr>
                        <a:t>We included top up swimming for Y4 cohort for a full term.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Current Y6 children included a few families that were reluctant swimmers due to a well recorded local accident.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40% of Y6 children could use a range of strokes effectively. Top up swimming increased the confidence of Y5 children ready for their Y6 swimming in academic year 25-26 (26 extra children) We included top up swimming for Y4 cohort for a full term.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err="1">
                          <a:latin typeface="Calibri" panose="020F0502020204030204" pitchFamily="34" charset="0"/>
                          <a:cs typeface="Calibri" panose="020F0502020204030204" pitchFamily="34" charset="0"/>
                        </a:rPr>
                        <a:t>Behaviour</a:t>
                      </a:r>
                      <a:r>
                        <a:rPr lang="en-US" sz="700" dirty="0">
                          <a:latin typeface="Calibri" panose="020F0502020204030204" pitchFamily="34" charset="0"/>
                          <a:cs typeface="Calibri" panose="020F0502020204030204" pitchFamily="34" charset="0"/>
                        </a:rPr>
                        <a:t> of high needs children at the baths with current Y6 made progress slower for the overall cohort.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25% of children could perform safe self-rescue in different water-based situations. Top up swimming for Y5 cohort should increase children's confidence in water for their Y6 swimming lessons. We included top up swimming for Y4 cohort for a full term.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 lot of children struggled to access the self-rescue due to the progress of other areas like a range of strokes and swimming 25m.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7450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572765897"/>
              </p:ext>
            </p:extLst>
          </p:nvPr>
        </p:nvGraphicFramePr>
        <p:xfrm>
          <a:off x="241825" y="283020"/>
          <a:ext cx="5530128" cy="39700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rgbClr val="0070C0"/>
                          </a:solidFill>
                          <a:latin typeface="Calibri" panose="020F0502020204030204" pitchFamily="34" charset="0"/>
                          <a:cs typeface="Calibri" panose="020F0502020204030204" pitchFamily="34" charset="0"/>
                        </a:rPr>
                        <a:t>A well-planned and scheduled CPD </a:t>
                      </a:r>
                      <a:r>
                        <a:rPr lang="en-US" sz="650" dirty="0" err="1">
                          <a:solidFill>
                            <a:srgbClr val="0070C0"/>
                          </a:solidFill>
                          <a:latin typeface="Calibri" panose="020F0502020204030204" pitchFamily="34" charset="0"/>
                          <a:cs typeface="Calibri" panose="020F0502020204030204" pitchFamily="34" charset="0"/>
                        </a:rPr>
                        <a:t>programme</a:t>
                      </a:r>
                      <a:r>
                        <a:rPr lang="en-US" sz="650" dirty="0">
                          <a:solidFill>
                            <a:srgbClr val="0070C0"/>
                          </a:solidFill>
                          <a:latin typeface="Calibri" panose="020F0502020204030204" pitchFamily="34" charset="0"/>
                          <a:cs typeface="Calibri" panose="020F0502020204030204" pitchFamily="34" charset="0"/>
                        </a:rPr>
                        <a:t> has increased the confidence and abilities of all teaching and supporting staff in delivering high-quality provision. ​</a:t>
                      </a:r>
                    </a:p>
                    <a:p>
                      <a:pPr marL="0" indent="0">
                        <a:buFontTx/>
                        <a:buNone/>
                      </a:pPr>
                      <a:endParaRPr lang="en-US" sz="650" dirty="0">
                        <a:solidFill>
                          <a:srgbClr val="0070C0"/>
                        </a:solidFill>
                        <a:latin typeface="Calibri" panose="020F0502020204030204" pitchFamily="34" charset="0"/>
                        <a:cs typeface="Calibri" panose="020F0502020204030204" pitchFamily="34" charset="0"/>
                      </a:endParaRPr>
                    </a:p>
                    <a:p>
                      <a:pPr marL="0" indent="0">
                        <a:buFontTx/>
                        <a:buNone/>
                      </a:pPr>
                      <a:r>
                        <a:rPr lang="en-US" sz="650" dirty="0">
                          <a:solidFill>
                            <a:srgbClr val="0070C0"/>
                          </a:solidFill>
                          <a:latin typeface="Calibri" panose="020F0502020204030204" pitchFamily="34" charset="0"/>
                          <a:cs typeface="Calibri" panose="020F0502020204030204" pitchFamily="34" charset="0"/>
                        </a:rPr>
                        <a:t>​</a:t>
                      </a:r>
                    </a:p>
                    <a:p>
                      <a:pPr marL="0" indent="0">
                        <a:buFontTx/>
                        <a:buNone/>
                      </a:pPr>
                      <a:endParaRPr lang="en-US" sz="650" dirty="0">
                        <a:solidFill>
                          <a:srgbClr val="0070C0"/>
                        </a:solidFill>
                        <a:latin typeface="Calibri" panose="020F0502020204030204" pitchFamily="34" charset="0"/>
                        <a:cs typeface="Calibri" panose="020F0502020204030204" pitchFamily="34" charset="0"/>
                      </a:endParaRPr>
                    </a:p>
                    <a:p>
                      <a:pPr marL="0" indent="0">
                        <a:buFontTx/>
                        <a:buNone/>
                      </a:pPr>
                      <a:r>
                        <a:rPr lang="en-US" sz="650" dirty="0">
                          <a:solidFill>
                            <a:srgbClr val="0070C0"/>
                          </a:solidFill>
                          <a:latin typeface="Calibri" panose="020F0502020204030204" pitchFamily="34" charset="0"/>
                          <a:cs typeface="Calibri" panose="020F0502020204030204" pitchFamily="34" charset="0"/>
                        </a:rPr>
                        <a:t>Up-skilling the P.E lead through a range of modules, networking and live training has given him the confidence to deliver the training back in our school setting. ​</a:t>
                      </a:r>
                    </a:p>
                    <a:p>
                      <a:pPr marL="0" indent="0">
                        <a:buFontTx/>
                        <a:buNone/>
                      </a:pPr>
                      <a:endParaRPr lang="en-US" sz="650" dirty="0">
                        <a:solidFill>
                          <a:srgbClr val="0070C0"/>
                        </a:solidFill>
                        <a:latin typeface="Calibri" panose="020F0502020204030204" pitchFamily="34" charset="0"/>
                        <a:cs typeface="Calibri" panose="020F0502020204030204" pitchFamily="34" charset="0"/>
                      </a:endParaRPr>
                    </a:p>
                    <a:p>
                      <a:pPr marL="0" indent="0">
                        <a:buFontTx/>
                        <a:buNone/>
                      </a:pPr>
                      <a:r>
                        <a:rPr lang="en-US" sz="650" dirty="0">
                          <a:solidFill>
                            <a:srgbClr val="0070C0"/>
                          </a:solidFill>
                          <a:latin typeface="Calibri" panose="020F0502020204030204" pitchFamily="34" charset="0"/>
                          <a:cs typeface="Calibri" panose="020F0502020204030204" pitchFamily="34" charset="0"/>
                        </a:rPr>
                        <a:t>​</a:t>
                      </a:r>
                    </a:p>
                    <a:p>
                      <a:pPr marL="0" indent="0">
                        <a:buFontTx/>
                        <a:buNone/>
                      </a:pPr>
                      <a:endParaRPr lang="en-US" sz="650" dirty="0">
                        <a:solidFill>
                          <a:srgbClr val="0070C0"/>
                        </a:solidFill>
                        <a:latin typeface="Calibri" panose="020F0502020204030204" pitchFamily="34" charset="0"/>
                        <a:cs typeface="Calibri" panose="020F0502020204030204" pitchFamily="34" charset="0"/>
                      </a:endParaRPr>
                    </a:p>
                    <a:p>
                      <a:pPr marL="0" indent="0">
                        <a:buFontTx/>
                        <a:buNone/>
                      </a:pPr>
                      <a:r>
                        <a:rPr lang="en-US" sz="650" dirty="0">
                          <a:solidFill>
                            <a:srgbClr val="0070C0"/>
                          </a:solidFill>
                          <a:latin typeface="Calibri" panose="020F0502020204030204" pitchFamily="34" charset="0"/>
                          <a:cs typeface="Calibri" panose="020F0502020204030204" pitchFamily="34" charset="0"/>
                        </a:rPr>
                        <a:t>Staff voice survey showed us that support staff became 30% more confident from Autumn – Summer terms. ​</a:t>
                      </a:r>
                    </a:p>
                    <a:p>
                      <a:pPr marL="0" indent="0">
                        <a:buFontTx/>
                        <a:buNone/>
                      </a:pPr>
                      <a:endParaRPr lang="en-US" sz="650" dirty="0">
                        <a:solidFill>
                          <a:srgbClr val="0070C0"/>
                        </a:solidFill>
                        <a:latin typeface="Calibri" panose="020F0502020204030204" pitchFamily="34" charset="0"/>
                        <a:cs typeface="Calibri" panose="020F0502020204030204" pitchFamily="34" charset="0"/>
                      </a:endParaRPr>
                    </a:p>
                    <a:p>
                      <a:pPr marL="0" indent="0">
                        <a:buFontTx/>
                        <a:buNone/>
                      </a:pPr>
                      <a:r>
                        <a:rPr lang="en-US" sz="650" dirty="0">
                          <a:solidFill>
                            <a:srgbClr val="0070C0"/>
                          </a:solidFill>
                          <a:latin typeface="Calibri" panose="020F0502020204030204" pitchFamily="34" charset="0"/>
                          <a:cs typeface="Calibri" panose="020F0502020204030204" pitchFamily="34" charset="0"/>
                        </a:rPr>
                        <a: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rgbClr val="0070C0"/>
                          </a:solidFill>
                          <a:latin typeface="Calibri" panose="020F0502020204030204" pitchFamily="34" charset="0"/>
                          <a:cs typeface="Calibri" panose="020F0502020204030204" pitchFamily="34" charset="0"/>
                        </a:rPr>
                        <a:t>Some staff still don't feel like they have </a:t>
                      </a:r>
                      <a:r>
                        <a:rPr lang="en-US" sz="650" dirty="0" err="1">
                          <a:solidFill>
                            <a:srgbClr val="0070C0"/>
                          </a:solidFill>
                          <a:latin typeface="Calibri" panose="020F0502020204030204" pitchFamily="34" charset="0"/>
                          <a:cs typeface="Calibri" panose="020F0502020204030204" pitchFamily="34" charset="0"/>
                        </a:rPr>
                        <a:t>adequete</a:t>
                      </a:r>
                      <a:r>
                        <a:rPr lang="en-US" sz="650" dirty="0">
                          <a:solidFill>
                            <a:srgbClr val="0070C0"/>
                          </a:solidFill>
                          <a:latin typeface="Calibri" panose="020F0502020204030204" pitchFamily="34" charset="0"/>
                          <a:cs typeface="Calibri" panose="020F0502020204030204" pitchFamily="34" charset="0"/>
                        </a:rPr>
                        <a:t> subject knowledge across all areas of the curriculum so further training is needed. ​</a:t>
                      </a:r>
                    </a:p>
                    <a:p>
                      <a:pPr marL="0" indent="0">
                        <a:buFontTx/>
                        <a:buNone/>
                      </a:pPr>
                      <a:endParaRPr lang="en-US" sz="650" dirty="0">
                        <a:solidFill>
                          <a:srgbClr val="0070C0"/>
                        </a:solidFill>
                        <a:latin typeface="Calibri" panose="020F0502020204030204" pitchFamily="34" charset="0"/>
                        <a:cs typeface="Calibri" panose="020F0502020204030204" pitchFamily="34" charset="0"/>
                      </a:endParaRPr>
                    </a:p>
                    <a:p>
                      <a:pPr marL="0" indent="0">
                        <a:buFontTx/>
                        <a:buNone/>
                      </a:pPr>
                      <a:r>
                        <a:rPr lang="en-US" sz="650" dirty="0">
                          <a:solidFill>
                            <a:srgbClr val="0070C0"/>
                          </a:solidFill>
                          <a:latin typeface="Calibri" panose="020F0502020204030204" pitchFamily="34" charset="0"/>
                          <a:cs typeface="Calibri" panose="020F0502020204030204" pitchFamily="34" charset="0"/>
                        </a:rPr>
                        <a:t>50% of staff didn’t feel confident teaching dance.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rgbClr val="7030A0"/>
                          </a:solidFill>
                          <a:latin typeface="Calibri" panose="020F0502020204030204" pitchFamily="34" charset="0"/>
                          <a:cs typeface="Calibri" panose="020F0502020204030204" pitchFamily="34" charset="0"/>
                        </a:rPr>
                        <a:t>Through a carefully planned and data driven extra-curricular club </a:t>
                      </a:r>
                      <a:r>
                        <a:rPr lang="en-US" sz="650" dirty="0" err="1">
                          <a:solidFill>
                            <a:srgbClr val="7030A0"/>
                          </a:solidFill>
                          <a:latin typeface="Calibri" panose="020F0502020204030204" pitchFamily="34" charset="0"/>
                          <a:cs typeface="Calibri" panose="020F0502020204030204" pitchFamily="34" charset="0"/>
                        </a:rPr>
                        <a:t>programme</a:t>
                      </a:r>
                      <a:r>
                        <a:rPr lang="en-US" sz="650" dirty="0">
                          <a:solidFill>
                            <a:srgbClr val="7030A0"/>
                          </a:solidFill>
                          <a:latin typeface="Calibri" panose="020F0502020204030204" pitchFamily="34" charset="0"/>
                          <a:cs typeface="Calibri" panose="020F0502020204030204" pitchFamily="34" charset="0"/>
                        </a:rPr>
                        <a:t>, an increase of 60% in participation of clubs across R-Y6 has shown an increase in engagement of all pupils. We used pupil voice, aligning the clubs with their curriculum and sporting competitions, used data to see where gaps were and thinking about the day they are held in order to drive attendance and participation of our free to attend clubs. We also identified vulnerable groups within our school like girls, KS1, EAL and SEND children in order to give them equal opportunity to attend.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rgbClr val="7030A0"/>
                          </a:solidFill>
                          <a:latin typeface="Calibri" panose="020F0502020204030204" pitchFamily="34" charset="0"/>
                          <a:cs typeface="Calibri" panose="020F0502020204030204" pitchFamily="34" charset="0"/>
                        </a:rPr>
                        <a:t>Not all children are active for 60 minutes a day. ​</a:t>
                      </a:r>
                    </a:p>
                    <a:p>
                      <a:pPr marL="0" indent="0">
                        <a:buFontTx/>
                        <a:buNone/>
                      </a:pPr>
                      <a:endParaRPr lang="en-US" sz="650" dirty="0">
                        <a:solidFill>
                          <a:srgbClr val="7030A0"/>
                        </a:solidFill>
                        <a:latin typeface="Calibri" panose="020F0502020204030204" pitchFamily="34" charset="0"/>
                        <a:cs typeface="Calibri" panose="020F0502020204030204" pitchFamily="34" charset="0"/>
                      </a:endParaRPr>
                    </a:p>
                    <a:p>
                      <a:pPr marL="0" indent="0">
                        <a:buFontTx/>
                        <a:buNone/>
                      </a:pPr>
                      <a:r>
                        <a:rPr lang="en-US" sz="650" dirty="0">
                          <a:solidFill>
                            <a:srgbClr val="7030A0"/>
                          </a:solidFill>
                          <a:latin typeface="Calibri" panose="020F0502020204030204" pitchFamily="34" charset="0"/>
                          <a:cs typeface="Calibri" panose="020F0502020204030204" pitchFamily="34" charset="0"/>
                        </a:rPr>
                        <a:t>​</a:t>
                      </a:r>
                    </a:p>
                    <a:p>
                      <a:pPr marL="0" indent="0">
                        <a:buFontTx/>
                        <a:buNone/>
                      </a:pPr>
                      <a:endParaRPr lang="en-US" sz="650" dirty="0">
                        <a:solidFill>
                          <a:srgbClr val="7030A0"/>
                        </a:solidFill>
                        <a:latin typeface="Calibri" panose="020F0502020204030204" pitchFamily="34" charset="0"/>
                        <a:cs typeface="Calibri" panose="020F0502020204030204" pitchFamily="34" charset="0"/>
                      </a:endParaRPr>
                    </a:p>
                    <a:p>
                      <a:pPr marL="0" indent="0">
                        <a:buFontTx/>
                        <a:buNone/>
                      </a:pPr>
                      <a:r>
                        <a:rPr lang="en-US" sz="650" dirty="0">
                          <a:solidFill>
                            <a:srgbClr val="7030A0"/>
                          </a:solidFill>
                          <a:latin typeface="Calibri" panose="020F0502020204030204" pitchFamily="34" charset="0"/>
                          <a:cs typeface="Calibri" panose="020F0502020204030204" pitchFamily="34" charset="0"/>
                        </a:rPr>
                        <a:t>60% of KS1 don't attend a physical extra-curricular club.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7450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1822318659"/>
              </p:ext>
            </p:extLst>
          </p:nvPr>
        </p:nvGraphicFramePr>
        <p:xfrm>
          <a:off x="241825" y="283020"/>
          <a:ext cx="5530128" cy="417576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32494">
                  <a:extLst>
                    <a:ext uri="{9D8B030D-6E8A-4147-A177-3AD203B41FA5}">
                      <a16:colId xmlns:a16="http://schemas.microsoft.com/office/drawing/2014/main" val="279180329"/>
                    </a:ext>
                  </a:extLst>
                </a:gridCol>
                <a:gridCol w="178564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accent2">
                              <a:lumMod val="75000"/>
                            </a:schemeClr>
                          </a:solidFill>
                          <a:latin typeface="Calibri" panose="020F0502020204030204" pitchFamily="34" charset="0"/>
                          <a:cs typeface="Calibri" panose="020F0502020204030204" pitchFamily="34" charset="0"/>
                        </a:rPr>
                        <a:t>Weekly celebration assembly promotes weekly star of the lessons in P.E and sporting competition successes – which drives P.E participation, effort, engagement and </a:t>
                      </a:r>
                      <a:r>
                        <a:rPr lang="en-US" sz="600" dirty="0" err="1">
                          <a:solidFill>
                            <a:schemeClr val="accent2">
                              <a:lumMod val="75000"/>
                            </a:schemeClr>
                          </a:solidFill>
                          <a:latin typeface="Calibri" panose="020F0502020204030204" pitchFamily="34" charset="0"/>
                          <a:cs typeface="Calibri" panose="020F0502020204030204" pitchFamily="34" charset="0"/>
                        </a:rPr>
                        <a:t>behaviour</a:t>
                      </a:r>
                      <a:r>
                        <a:rPr lang="en-US" sz="600" dirty="0">
                          <a:solidFill>
                            <a:schemeClr val="accent2">
                              <a:lumMod val="75000"/>
                            </a:schemeClr>
                          </a:solidFill>
                          <a:latin typeface="Calibri" panose="020F0502020204030204" pitchFamily="34" charset="0"/>
                          <a:cs typeface="Calibri" panose="020F0502020204030204" pitchFamily="34" charset="0"/>
                        </a:rPr>
                        <a:t> across the whole school. ​On average, 15% of the whole school are celebrated a week and this is shared across the year. This is rewarded with 5 minutes of extra physical activity a week. </a:t>
                      </a:r>
                    </a:p>
                    <a:p>
                      <a:endParaRPr lang="en-US" sz="600" dirty="0">
                        <a:solidFill>
                          <a:schemeClr val="accent2">
                            <a:lumMod val="75000"/>
                          </a:schemeClr>
                        </a:solidFill>
                        <a:latin typeface="Calibri" panose="020F0502020204030204" pitchFamily="34" charset="0"/>
                        <a:cs typeface="Calibri" panose="020F0502020204030204" pitchFamily="34" charset="0"/>
                      </a:endParaRPr>
                    </a:p>
                    <a:p>
                      <a:r>
                        <a:rPr lang="en-US" sz="600" dirty="0">
                          <a:solidFill>
                            <a:schemeClr val="accent2">
                              <a:lumMod val="75000"/>
                            </a:schemeClr>
                          </a:solidFill>
                          <a:latin typeface="Calibri" panose="020F0502020204030204" pitchFamily="34" charset="0"/>
                          <a:cs typeface="Calibri" panose="020F0502020204030204" pitchFamily="34" charset="0"/>
                        </a:rPr>
                        <a:t>Newsletter and social media posts inform stakeholders of what is happening in sport and P.E across the school and in the community. ​</a:t>
                      </a:r>
                    </a:p>
                    <a:p>
                      <a:endParaRPr lang="en-US" sz="600" dirty="0">
                        <a:solidFill>
                          <a:schemeClr val="accent2">
                            <a:lumMod val="75000"/>
                          </a:schemeClr>
                        </a:solidFill>
                        <a:latin typeface="Calibri" panose="020F0502020204030204" pitchFamily="34" charset="0"/>
                        <a:cs typeface="Calibri" panose="020F0502020204030204" pitchFamily="34" charset="0"/>
                      </a:endParaRPr>
                    </a:p>
                    <a:p>
                      <a:r>
                        <a:rPr lang="en-US" sz="600" dirty="0">
                          <a:solidFill>
                            <a:schemeClr val="accent2">
                              <a:lumMod val="75000"/>
                            </a:schemeClr>
                          </a:solidFill>
                          <a:latin typeface="Calibri" panose="020F0502020204030204" pitchFamily="34" charset="0"/>
                          <a:cs typeface="Calibri" panose="020F0502020204030204" pitchFamily="34" charset="0"/>
                        </a:rPr>
                        <a:t>Sport champions, active play heroes and extra curricular events like girl power and careers promote a healthy and active lifestyle. 100% of children engage in P.E across the school.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accent2">
                              <a:lumMod val="75000"/>
                            </a:schemeClr>
                          </a:solidFill>
                          <a:latin typeface="Calibri" panose="020F0502020204030204" pitchFamily="34" charset="0"/>
                          <a:cs typeface="Calibri" panose="020F0502020204030204" pitchFamily="34" charset="0"/>
                        </a:rPr>
                        <a:t>Not 100% of children represented the school in a sports competition. Although it is open to all, only 70% of the school participated in a sports extra-curricular club.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rgbClr val="FF003A"/>
                          </a:solidFill>
                          <a:latin typeface="Calibri" panose="020F0502020204030204" pitchFamily="34" charset="0"/>
                          <a:cs typeface="Calibri" panose="020F0502020204030204" pitchFamily="34" charset="0"/>
                        </a:rPr>
                        <a:t>We offer a huge range of extra-curricular opportunities with 23 sports clubs across the school year, with clubs being distributed through all year groups and opened to all if they wish to join.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rgbClr val="FF003A"/>
                          </a:solidFill>
                          <a:latin typeface="Calibri" panose="020F0502020204030204" pitchFamily="34" charset="0"/>
                          <a:cs typeface="Calibri" panose="020F0502020204030204" pitchFamily="34" charset="0"/>
                        </a:rPr>
                        <a:t>30% of our school didn’t attend an extra-curricular club this year. </a:t>
                      </a:r>
                    </a:p>
                    <a:p>
                      <a:endParaRPr lang="en-US" sz="600" dirty="0">
                        <a:solidFill>
                          <a:srgbClr val="FF003A"/>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accent6">
                              <a:lumMod val="75000"/>
                            </a:schemeClr>
                          </a:solidFill>
                          <a:latin typeface="Calibri" panose="020F0502020204030204" pitchFamily="34" charset="0"/>
                          <a:cs typeface="Calibri" panose="020F0502020204030204" pitchFamily="34" charset="0"/>
                        </a:rPr>
                        <a:t>On top of this, we attend 100% of the North </a:t>
                      </a:r>
                      <a:r>
                        <a:rPr lang="en-US" sz="600" dirty="0" err="1">
                          <a:solidFill>
                            <a:schemeClr val="accent6">
                              <a:lumMod val="75000"/>
                            </a:schemeClr>
                          </a:solidFill>
                          <a:latin typeface="Calibri" panose="020F0502020204030204" pitchFamily="34" charset="0"/>
                          <a:cs typeface="Calibri" panose="020F0502020204030204" pitchFamily="34" charset="0"/>
                        </a:rPr>
                        <a:t>Solihull</a:t>
                      </a:r>
                      <a:r>
                        <a:rPr lang="en-US" sz="600" dirty="0">
                          <a:solidFill>
                            <a:schemeClr val="accent6">
                              <a:lumMod val="75000"/>
                            </a:schemeClr>
                          </a:solidFill>
                          <a:latin typeface="Calibri" panose="020F0502020204030204" pitchFamily="34" charset="0"/>
                          <a:cs typeface="Calibri" panose="020F0502020204030204" pitchFamily="34" charset="0"/>
                        </a:rPr>
                        <a:t> Sport competitions (25) and even arranged local extra transitional competitions for children who haven’t represented the school in Y6. </a:t>
                      </a:r>
                    </a:p>
                    <a:p>
                      <a:endParaRPr lang="en-US" sz="600" dirty="0">
                        <a:solidFill>
                          <a:schemeClr val="accent6">
                            <a:lumMod val="75000"/>
                          </a:schemeClr>
                        </a:solidFill>
                        <a:latin typeface="Calibri" panose="020F0502020204030204" pitchFamily="34" charset="0"/>
                        <a:cs typeface="Calibri" panose="020F0502020204030204" pitchFamily="34" charset="0"/>
                      </a:endParaRPr>
                    </a:p>
                    <a:p>
                      <a:r>
                        <a:rPr lang="en-US" sz="600" dirty="0">
                          <a:solidFill>
                            <a:schemeClr val="accent6">
                              <a:lumMod val="75000"/>
                            </a:schemeClr>
                          </a:solidFill>
                          <a:latin typeface="Calibri" panose="020F0502020204030204" pitchFamily="34" charset="0"/>
                          <a:cs typeface="Calibri" panose="020F0502020204030204" pitchFamily="34" charset="0"/>
                        </a:rPr>
                        <a:t>We host in school house competitions in each year group at the end of each half term which is competed in ability groups to make it accessible to all. </a:t>
                      </a:r>
                    </a:p>
                    <a:p>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accent6">
                              <a:lumMod val="75000"/>
                            </a:schemeClr>
                          </a:solidFill>
                          <a:latin typeface="Calibri" panose="020F0502020204030204" pitchFamily="34" charset="0"/>
                          <a:cs typeface="Calibri" panose="020F0502020204030204" pitchFamily="34" charset="0"/>
                        </a:rPr>
                        <a:t>55% of our school didn’t represent our school in an external sporting competition. </a:t>
                      </a:r>
                    </a:p>
                    <a:p>
                      <a:endParaRPr lang="en-US" sz="600" dirty="0">
                        <a:solidFill>
                          <a:schemeClr val="accent6">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696298"/>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t>Think about specific areas of need such as </a:t>
            </a:r>
            <a:r>
              <a:rPr lang="en-US" sz="850" b="1" dirty="0"/>
              <a:t>inactive girls, SEND and disadvantaged pupils</a:t>
            </a:r>
          </a:p>
          <a:p>
            <a:pPr marL="171450" indent="-171450">
              <a:lnSpc>
                <a:spcPct val="124000"/>
              </a:lnSpc>
              <a:buFont typeface="Arial" panose="020B0604020202020204" pitchFamily="34" charset="0"/>
              <a:buChar char="•"/>
            </a:pPr>
            <a:r>
              <a:rPr lang="en-US" sz="850" dirty="0"/>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t>Consider which of the 5 key areas improvements will be focusing on:</a:t>
            </a:r>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4018350955"/>
              </p:ext>
            </p:extLst>
          </p:nvPr>
        </p:nvGraphicFramePr>
        <p:xfrm>
          <a:off x="315269" y="2352676"/>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25m</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accent1">
                              <a:lumMod val="75000"/>
                            </a:schemeClr>
                          </a:solidFill>
                          <a:latin typeface="Calibri" panose="020F0502020204030204" pitchFamily="34" charset="0"/>
                          <a:cs typeface="Calibri" panose="020F0502020204030204" pitchFamily="34" charset="0"/>
                        </a:rPr>
                        <a:t>At the end of year 6, 80% of pupils could swim 25m.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accent1">
                              <a:lumMod val="75000"/>
                            </a:schemeClr>
                          </a:solidFill>
                          <a:latin typeface="Calibri" panose="020F0502020204030204" pitchFamily="34" charset="0"/>
                          <a:cs typeface="Calibri" panose="020F0502020204030204" pitchFamily="34" charset="0"/>
                        </a:rPr>
                        <a:t>Top up swimming necessary following a baseline assessment of year 6 to check if the data is still accurate in year 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accent1">
                              <a:lumMod val="75000"/>
                            </a:schemeClr>
                          </a:solidFill>
                          <a:latin typeface="Calibri" panose="020F0502020204030204" pitchFamily="34" charset="0"/>
                          <a:cs typeface="Calibri" panose="020F0502020204030204" pitchFamily="34" charset="0"/>
                        </a:rPr>
                        <a:t>At the end of year 4, 80% of pupils could use a range of strokes effectively.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accent1">
                              <a:lumMod val="75000"/>
                            </a:schemeClr>
                          </a:solidFill>
                          <a:latin typeface="Calibri" panose="020F0502020204030204" pitchFamily="34" charset="0"/>
                          <a:cs typeface="Calibri" panose="020F0502020204030204" pitchFamily="34" charset="0"/>
                        </a:rPr>
                        <a:t>Top up swimming necessary following a baseline assessment of year 6 to check if the data is still accurate in year 6.</a:t>
                      </a:r>
                    </a:p>
                    <a:p>
                      <a:endParaRPr lang="en-US" sz="7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accent1">
                              <a:lumMod val="75000"/>
                            </a:schemeClr>
                          </a:solidFill>
                          <a:latin typeface="Calibri" panose="020F0502020204030204" pitchFamily="34" charset="0"/>
                          <a:cs typeface="Calibri" panose="020F0502020204030204" pitchFamily="34" charset="0"/>
                        </a:rPr>
                        <a:t>At the end of year 4, 60% of pupils could perform a safe self rescues.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accent1">
                              <a:lumMod val="75000"/>
                            </a:schemeClr>
                          </a:solidFill>
                          <a:latin typeface="Calibri" panose="020F0502020204030204" pitchFamily="34" charset="0"/>
                          <a:cs typeface="Calibri" panose="020F0502020204030204" pitchFamily="34" charset="0"/>
                        </a:rPr>
                        <a:t>Top up swimming necessary following a baseline assessment of year 6 to check if the data is still accurate in year 6.</a:t>
                      </a:r>
                    </a:p>
                    <a:p>
                      <a:endParaRPr lang="en-US" sz="7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256841907"/>
              </p:ext>
            </p:extLst>
          </p:nvPr>
        </p:nvGraphicFramePr>
        <p:xfrm>
          <a:off x="241825" y="283020"/>
          <a:ext cx="5530128" cy="2603687"/>
        </p:xfrm>
        <a:graphic>
          <a:graphicData uri="http://schemas.openxmlformats.org/drawingml/2006/table">
            <a:tbl>
              <a:tblPr firstRow="1" bandRow="1">
                <a:tableStyleId>{5C22544A-7EE6-4342-B048-85BDC9FD1C3A}</a:tableStyleId>
              </a:tblPr>
              <a:tblGrid>
                <a:gridCol w="1290205">
                  <a:extLst>
                    <a:ext uri="{9D8B030D-6E8A-4147-A177-3AD203B41FA5}">
                      <a16:colId xmlns:a16="http://schemas.microsoft.com/office/drawing/2014/main" val="1397519339"/>
                    </a:ext>
                  </a:extLst>
                </a:gridCol>
                <a:gridCol w="1515011">
                  <a:extLst>
                    <a:ext uri="{9D8B030D-6E8A-4147-A177-3AD203B41FA5}">
                      <a16:colId xmlns:a16="http://schemas.microsoft.com/office/drawing/2014/main" val="279180329"/>
                    </a:ext>
                  </a:extLst>
                </a:gridCol>
                <a:gridCol w="1362456">
                  <a:extLst>
                    <a:ext uri="{9D8B030D-6E8A-4147-A177-3AD203B41FA5}">
                      <a16:colId xmlns:a16="http://schemas.microsoft.com/office/drawing/2014/main" val="1419483341"/>
                    </a:ext>
                  </a:extLst>
                </a:gridCol>
                <a:gridCol w="1362456">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algn="l">
                        <a:lnSpc>
                          <a:spcPct val="100000"/>
                        </a:lnSpc>
                      </a:pPr>
                      <a:r>
                        <a:rPr lang="en-US" sz="600" dirty="0">
                          <a:solidFill>
                            <a:srgbClr val="0070C0"/>
                          </a:solidFill>
                          <a:latin typeface="Calibri" panose="020F0502020204030204" pitchFamily="34" charset="0"/>
                          <a:cs typeface="Calibri" panose="020F0502020204030204" pitchFamily="34" charset="0"/>
                        </a:rPr>
                        <a:t>Focus on teacher training ensuring all teachers are confident to enjoy teaching High Quality Physical Education.</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0070C0"/>
                          </a:solidFill>
                          <a:latin typeface="Calibri" panose="020F0502020204030204" pitchFamily="34" charset="0"/>
                          <a:cs typeface="Calibri" panose="020F0502020204030204" pitchFamily="34" charset="0"/>
                        </a:rPr>
                        <a:t>To ensure all children are participating in two hours a week of high-quality PE every week. So that high-quality P.E Is sustainable in our school and consistent across year groups and cohorts.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0070C0"/>
                          </a:solidFill>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0070C0"/>
                          </a:solidFill>
                          <a:latin typeface="Calibri" panose="020F0502020204030204" pitchFamily="34" charset="0"/>
                          <a:cs typeface="Calibri" panose="020F0502020204030204" pitchFamily="34" charset="0"/>
                        </a:rPr>
                        <a:t>Staff confidence surveys, pupils attainment data, lesson observation reviews, pupil voice and staff voice. </a:t>
                      </a:r>
                    </a:p>
                    <a:p>
                      <a:pPr algn="l">
                        <a:lnSpc>
                          <a:spcPct val="100000"/>
                        </a:lnSpc>
                      </a:pPr>
                      <a:endParaRPr lang="en-US" sz="600" dirty="0">
                        <a:solidFill>
                          <a:srgbClr val="0070C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accent2"/>
                          </a:solidFill>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600" b="0" dirty="0">
                        <a:solidFill>
                          <a:schemeClr val="accent2"/>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7030A0"/>
                        </a:solidFill>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To increase children’s understanding of the importance of lifelong healthy and active lifestyle habits. To support families and the community in living an active and healthy lifestyle.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Key indicator 2 – Raise the profile of P.E and sport across the school.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Trackers show not all children are active for 60 minutes a day. Parent survey shows not all families understand the importance of living an active healthy lifestyle. 70% of children don’t attend sport clubs outside of school.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accent3"/>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accent3"/>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accent3"/>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2240165"/>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Please aim to use this as a live working document through the year. </a:t>
            </a:r>
          </a:p>
          <a:p>
            <a:pPr>
              <a:lnSpc>
                <a:spcPct val="124000"/>
              </a:lnSpc>
            </a:pPr>
            <a:endParaRPr lang="en-US" sz="500" dirty="0"/>
          </a:p>
          <a:p>
            <a:pPr marL="171450" indent="-171450">
              <a:lnSpc>
                <a:spcPct val="124000"/>
              </a:lnSpc>
              <a:buFont typeface="Arial" panose="020B0604020202020204" pitchFamily="34" charset="0"/>
              <a:buChar char="•"/>
            </a:pPr>
            <a:r>
              <a:rPr lang="en-US" sz="850" dirty="0"/>
              <a:t>Keep returning to this to evidence adaptations and progress made through the PESSPA opportunities you provide.</a:t>
            </a:r>
          </a:p>
          <a:p>
            <a:pPr>
              <a:lnSpc>
                <a:spcPct val="124000"/>
              </a:lnSpc>
            </a:pPr>
            <a:endParaRPr lang="en-US" sz="500" dirty="0"/>
          </a:p>
          <a:p>
            <a:pPr marL="171450" indent="-171450">
              <a:lnSpc>
                <a:spcPct val="124000"/>
              </a:lnSpc>
              <a:buFont typeface="Arial" panose="020B0604020202020204" pitchFamily="34" charset="0"/>
              <a:buChar char="•"/>
            </a:pPr>
            <a:r>
              <a:rPr lang="en-US" sz="850" dirty="0"/>
              <a:t>There is no set number of objectives you must have. </a:t>
            </a:r>
          </a:p>
          <a:p>
            <a:pPr>
              <a:lnSpc>
                <a:spcPct val="124000"/>
              </a:lnSpc>
            </a:pPr>
            <a:endParaRPr lang="en-US" sz="500" dirty="0"/>
          </a:p>
          <a:p>
            <a:pPr marL="171450" indent="-171450">
              <a:lnSpc>
                <a:spcPct val="124000"/>
              </a:lnSpc>
              <a:buFont typeface="Arial" panose="020B0604020202020204" pitchFamily="34" charset="0"/>
              <a:buChar char="•"/>
            </a:pPr>
            <a:r>
              <a:rPr lang="en-US" sz="850" dirty="0"/>
              <a:t>Make as many or as few as you see fit that will support your aims for the year ahead. </a:t>
            </a:r>
          </a:p>
          <a:p>
            <a:pPr>
              <a:lnSpc>
                <a:spcPct val="124000"/>
              </a:lnSpc>
            </a:pPr>
            <a:endParaRPr lang="en-US" sz="500" dirty="0"/>
          </a:p>
          <a:p>
            <a:pPr marL="171450" indent="-171450">
              <a:lnSpc>
                <a:spcPct val="124000"/>
              </a:lnSpc>
              <a:buFont typeface="Arial" panose="020B0604020202020204" pitchFamily="34" charset="0"/>
              <a:buChar char="•"/>
            </a:pPr>
            <a:r>
              <a:rPr lang="en-US" sz="850" dirty="0"/>
              <a:t>Consider which of the 5 key areas improvements will be focusing on: </a:t>
            </a:r>
          </a:p>
          <a:p>
            <a:pPr>
              <a:lnSpc>
                <a:spcPct val="124000"/>
              </a:lnSpc>
            </a:pPr>
            <a:endParaRPr lang="en-US" sz="500" dirty="0"/>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Provide PE CPD and support to all staff</a:t>
            </a:r>
          </a:p>
        </p:txBody>
      </p:sp>
      <p:graphicFrame>
        <p:nvGraphicFramePr>
          <p:cNvPr id="5" name="Table 4">
            <a:extLst>
              <a:ext uri="{FF2B5EF4-FFF2-40B4-BE49-F238E27FC236}">
                <a16:creationId xmlns:a16="http://schemas.microsoft.com/office/drawing/2014/main" id="{F0477A34-6993-9246-FC0C-49BD67304B48}"/>
              </a:ext>
            </a:extLst>
          </p:cNvPr>
          <p:cNvGraphicFramePr>
            <a:graphicFrameLocks noGrp="1"/>
          </p:cNvGraphicFramePr>
          <p:nvPr>
            <p:extLst>
              <p:ext uri="{D42A27DB-BD31-4B8C-83A1-F6EECF244321}">
                <p14:modId xmlns:p14="http://schemas.microsoft.com/office/powerpoint/2010/main" val="1757238137"/>
              </p:ext>
            </p:extLst>
          </p:nvPr>
        </p:nvGraphicFramePr>
        <p:xfrm>
          <a:off x="294842" y="694098"/>
          <a:ext cx="5530128" cy="41910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581374">
                  <a:extLst>
                    <a:ext uri="{9D8B030D-6E8A-4147-A177-3AD203B41FA5}">
                      <a16:colId xmlns:a16="http://schemas.microsoft.com/office/drawing/2014/main" val="279180329"/>
                    </a:ext>
                  </a:extLst>
                </a:gridCol>
                <a:gridCol w="135232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63672">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9775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accent1">
                              <a:lumMod val="75000"/>
                            </a:schemeClr>
                          </a:solidFill>
                          <a:latin typeface="Calibri" panose="020F0502020204030204" pitchFamily="34" charset="0"/>
                          <a:cs typeface="Calibri" panose="020F0502020204030204" pitchFamily="34" charset="0"/>
                        </a:rPr>
                        <a:t>Focus on teacher training ensuring all teachers are confident to enjoy teaching High Quality Physical Education.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accent1">
                              <a:lumMod val="75000"/>
                            </a:schemeClr>
                          </a:solidFill>
                          <a:latin typeface="Calibri" panose="020F0502020204030204" pitchFamily="34" charset="0"/>
                          <a:cs typeface="Calibri" panose="020F0502020204030204" pitchFamily="34" charset="0"/>
                        </a:rPr>
                        <a:t>Building a whole‑school system that develops staff competence, confidence and consistency. The key is to treat PE like any other core subject: planned CPD, clear progression and ongoing support — not one‑off workshops.</a:t>
                      </a:r>
                    </a:p>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marL="171450" indent="-171450" algn="l">
                        <a:lnSpc>
                          <a:spcPct val="100000"/>
                        </a:lnSpc>
                        <a:buFont typeface="Arial" panose="020B0604020202020204" pitchFamily="34" charset="0"/>
                        <a:buChar char="•"/>
                      </a:pPr>
                      <a:r>
                        <a:rPr lang="en-US" sz="600" dirty="0">
                          <a:solidFill>
                            <a:schemeClr val="accent1">
                              <a:lumMod val="75000"/>
                            </a:schemeClr>
                          </a:solidFill>
                          <a:latin typeface="Calibri" panose="020F0502020204030204" pitchFamily="34" charset="0"/>
                          <a:cs typeface="Calibri" panose="020F0502020204030204" pitchFamily="34" charset="0"/>
                        </a:rPr>
                        <a:t>Start with a mapped curriculum that shows skills progression, assessment points and expectations.</a:t>
                      </a:r>
                    </a:p>
                    <a:p>
                      <a:pPr marL="171450" indent="-171450" algn="l">
                        <a:lnSpc>
                          <a:spcPct val="100000"/>
                        </a:lnSpc>
                        <a:buFont typeface="Arial" panose="020B0604020202020204" pitchFamily="34" charset="0"/>
                        <a:buChar char="•"/>
                      </a:pPr>
                      <a:r>
                        <a:rPr lang="en-US" sz="600" dirty="0">
                          <a:solidFill>
                            <a:schemeClr val="accent1">
                              <a:lumMod val="75000"/>
                            </a:schemeClr>
                          </a:solidFill>
                          <a:latin typeface="Calibri" panose="020F0502020204030204" pitchFamily="34" charset="0"/>
                          <a:cs typeface="Calibri" panose="020F0502020204030204" pitchFamily="34" charset="0"/>
                        </a:rPr>
                        <a:t>Use a scheme or framework (e.g. Primary P.E Planning) to ensure consistency.</a:t>
                      </a:r>
                    </a:p>
                    <a:p>
                      <a:pPr marL="171450" indent="-171450" algn="l">
                        <a:lnSpc>
                          <a:spcPct val="100000"/>
                        </a:lnSpc>
                        <a:buFont typeface="Arial" panose="020B0604020202020204" pitchFamily="34" charset="0"/>
                        <a:buChar char="•"/>
                      </a:pPr>
                      <a:r>
                        <a:rPr lang="en-US" sz="600" dirty="0">
                          <a:solidFill>
                            <a:schemeClr val="accent1">
                              <a:lumMod val="75000"/>
                            </a:schemeClr>
                          </a:solidFill>
                          <a:latin typeface="Calibri" panose="020F0502020204030204" pitchFamily="34" charset="0"/>
                          <a:cs typeface="Calibri" panose="020F0502020204030204" pitchFamily="34" charset="0"/>
                        </a:rPr>
                        <a:t>Teachers gain confidence when they know exactly what to teach and how it builds over time.</a:t>
                      </a:r>
                    </a:p>
                    <a:p>
                      <a:pPr marL="0" indent="0" algn="l">
                        <a:lnSpc>
                          <a:spcPct val="100000"/>
                        </a:lnSpc>
                        <a:buFont typeface="Arial" panose="020B0604020202020204" pitchFamily="34" charset="0"/>
                        <a:buNone/>
                      </a:pPr>
                      <a:r>
                        <a:rPr lang="en-US" sz="600" dirty="0">
                          <a:solidFill>
                            <a:schemeClr val="accent1">
                              <a:lumMod val="75000"/>
                            </a:schemeClr>
                          </a:solidFill>
                          <a:latin typeface="Calibri" panose="020F0502020204030204" pitchFamily="34" charset="0"/>
                          <a:cs typeface="Calibri" panose="020F0502020204030204" pitchFamily="34" charset="0"/>
                        </a:rPr>
                        <a:t>Provide a high‑quality, ongoing CPD model. </a:t>
                      </a:r>
                    </a:p>
                    <a:p>
                      <a:pPr marL="0" indent="0" algn="l">
                        <a:lnSpc>
                          <a:spcPct val="100000"/>
                        </a:lnSpc>
                        <a:buFont typeface="Arial" panose="020B0604020202020204" pitchFamily="34" charset="0"/>
                        <a:buNone/>
                      </a:pPr>
                      <a:r>
                        <a:rPr lang="en-US" sz="600" dirty="0">
                          <a:solidFill>
                            <a:schemeClr val="accent1">
                              <a:lumMod val="75000"/>
                            </a:schemeClr>
                          </a:solidFill>
                          <a:latin typeface="Calibri" panose="020F0502020204030204" pitchFamily="34" charset="0"/>
                          <a:cs typeface="Calibri" panose="020F0502020204030204" pitchFamily="34" charset="0"/>
                        </a:rPr>
                        <a:t>Use mentoring and coaching to embed practice. </a:t>
                      </a:r>
                    </a:p>
                    <a:p>
                      <a:pPr marL="0" indent="0" algn="l">
                        <a:lnSpc>
                          <a:spcPct val="100000"/>
                        </a:lnSpc>
                        <a:buFont typeface="Arial" panose="020B0604020202020204" pitchFamily="34" charset="0"/>
                        <a:buNone/>
                      </a:pPr>
                      <a:r>
                        <a:rPr lang="en-US" sz="600" dirty="0">
                          <a:solidFill>
                            <a:schemeClr val="accent1">
                              <a:lumMod val="75000"/>
                            </a:schemeClr>
                          </a:solidFill>
                          <a:latin typeface="Calibri" panose="020F0502020204030204" pitchFamily="34" charset="0"/>
                          <a:cs typeface="Calibri" panose="020F0502020204030204" pitchFamily="34" charset="0"/>
                        </a:rPr>
                        <a:t>Build confidence through structured support tools. </a:t>
                      </a:r>
                    </a:p>
                    <a:p>
                      <a:pPr marL="0" indent="0" algn="l">
                        <a:lnSpc>
                          <a:spcPct val="100000"/>
                        </a:lnSpc>
                        <a:buFont typeface="Arial" panose="020B0604020202020204" pitchFamily="34" charset="0"/>
                        <a:buNone/>
                      </a:pPr>
                      <a:r>
                        <a:rPr lang="en-US" sz="600" dirty="0">
                          <a:solidFill>
                            <a:schemeClr val="accent1">
                              <a:lumMod val="75000"/>
                            </a:schemeClr>
                          </a:solidFill>
                          <a:latin typeface="Calibri" panose="020F0502020204030204" pitchFamily="34" charset="0"/>
                          <a:cs typeface="Calibri" panose="020F0502020204030204" pitchFamily="34" charset="0"/>
                        </a:rPr>
                        <a:t>Monitor, evaluate and celebrate progress through learning walks, pupil voice, staff voice and staff surveys.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accent1">
                              <a:lumMod val="75000"/>
                            </a:schemeClr>
                          </a:solidFill>
                          <a:latin typeface="Calibri" panose="020F0502020204030204" pitchFamily="34" charset="0"/>
                          <a:cs typeface="Calibri" panose="020F0502020204030204" pitchFamily="34" charset="0"/>
                        </a:rPr>
                        <a:t>The training will increase teacher confidence, improved lesson quality, raised pupil activity levels and strengthened curriculum consistency — all evidenced through staff surveys, learning walks, pupil outcomes and participation data.</a:t>
                      </a:r>
                    </a:p>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algn="l">
                        <a:lnSpc>
                          <a:spcPct val="100000"/>
                        </a:lnSpc>
                      </a:pPr>
                      <a:r>
                        <a:rPr lang="en-US" sz="600" dirty="0">
                          <a:solidFill>
                            <a:schemeClr val="accent1">
                              <a:lumMod val="75000"/>
                            </a:schemeClr>
                          </a:solidFill>
                          <a:latin typeface="Calibri" panose="020F0502020204030204" pitchFamily="34" charset="0"/>
                          <a:cs typeface="Calibri" panose="020F0502020204030204" pitchFamily="34" charset="0"/>
                        </a:rPr>
                        <a:t>100% of learning walks from Spring and Summer will show high-quality teaching. </a:t>
                      </a:r>
                    </a:p>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algn="l">
                        <a:lnSpc>
                          <a:spcPct val="100000"/>
                        </a:lnSpc>
                      </a:pPr>
                      <a:r>
                        <a:rPr lang="en-US" sz="600" dirty="0">
                          <a:solidFill>
                            <a:schemeClr val="accent1">
                              <a:lumMod val="75000"/>
                            </a:schemeClr>
                          </a:solidFill>
                          <a:latin typeface="Calibri" panose="020F0502020204030204" pitchFamily="34" charset="0"/>
                          <a:cs typeface="Calibri" panose="020F0502020204030204" pitchFamily="34" charset="0"/>
                        </a:rPr>
                        <a:t>100% of pupil voice feedback will show a understanding of their learning and what their next steps are to progress. </a:t>
                      </a:r>
                    </a:p>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algn="l">
                        <a:lnSpc>
                          <a:spcPct val="100000"/>
                        </a:lnSpc>
                      </a:pPr>
                      <a:r>
                        <a:rPr lang="en-US" sz="600" dirty="0">
                          <a:solidFill>
                            <a:schemeClr val="accent1">
                              <a:lumMod val="75000"/>
                            </a:schemeClr>
                          </a:solidFill>
                          <a:latin typeface="Calibri" panose="020F0502020204030204" pitchFamily="34" charset="0"/>
                          <a:cs typeface="Calibri" panose="020F0502020204030204" pitchFamily="34" charset="0"/>
                        </a:rPr>
                        <a:t>80% of teaching staff will show that they understand the structure of a high-quality lesson in P.E.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accent1">
                              <a:lumMod val="75000"/>
                            </a:schemeClr>
                          </a:solidFill>
                          <a:latin typeface="Calibri" panose="020F0502020204030204" pitchFamily="34" charset="0"/>
                          <a:cs typeface="Calibri" panose="020F0502020204030204" pitchFamily="34" charset="0"/>
                        </a:rPr>
                        <a:t>Staff confidence surveys, pupils' attainment data, lesson observation reviews, pupil voice.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6367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1206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450" dirty="0">
                          <a:solidFill>
                            <a:schemeClr val="accent1">
                              <a:lumMod val="75000"/>
                            </a:schemeClr>
                          </a:solidFill>
                          <a:latin typeface="Calibri" panose="020F0502020204030204" pitchFamily="34" charset="0"/>
                          <a:cs typeface="Calibri" panose="020F0502020204030204" pitchFamily="34" charset="0"/>
                        </a:rPr>
                        <a:t>Staff Confidence in July 2025 showed that </a:t>
                      </a:r>
                      <a:r>
                        <a:rPr lang="en-US" sz="450" dirty="0">
                          <a:solidFill>
                            <a:schemeClr val="accent1">
                              <a:lumMod val="75000"/>
                            </a:schemeClr>
                          </a:solidFill>
                          <a:highlight>
                            <a:srgbClr val="FFFF00"/>
                          </a:highlight>
                          <a:latin typeface="Calibri" panose="020F0502020204030204" pitchFamily="34" charset="0"/>
                          <a:cs typeface="Calibri" panose="020F0502020204030204" pitchFamily="34" charset="0"/>
                        </a:rPr>
                        <a:t>70% </a:t>
                      </a:r>
                      <a:r>
                        <a:rPr lang="en-US" sz="450" dirty="0">
                          <a:solidFill>
                            <a:schemeClr val="accent1">
                              <a:lumMod val="75000"/>
                            </a:schemeClr>
                          </a:solidFill>
                          <a:latin typeface="Calibri" panose="020F0502020204030204" pitchFamily="34" charset="0"/>
                          <a:cs typeface="Calibri" panose="020F0502020204030204" pitchFamily="34" charset="0"/>
                        </a:rPr>
                        <a:t>of teachers feel confident in teaching all areas of PE. </a:t>
                      </a:r>
                      <a:r>
                        <a:rPr lang="en-US" sz="450" b="1" dirty="0">
                          <a:solidFill>
                            <a:schemeClr val="accent1">
                              <a:lumMod val="75000"/>
                            </a:schemeClr>
                          </a:solidFill>
                          <a:latin typeface="Calibri" panose="020F0502020204030204" pitchFamily="34" charset="0"/>
                          <a:cs typeface="Calibri" panose="020F0502020204030204" pitchFamily="34" charset="0"/>
                        </a:rPr>
                        <a:t>Now </a:t>
                      </a:r>
                      <a:r>
                        <a:rPr lang="en-US" sz="450" dirty="0">
                          <a:solidFill>
                            <a:schemeClr val="accent1">
                              <a:lumMod val="75000"/>
                            </a:schemeClr>
                          </a:solidFill>
                          <a:latin typeface="Calibri" panose="020F0502020204030204" pitchFamily="34" charset="0"/>
                          <a:cs typeface="Calibri" panose="020F0502020204030204" pitchFamily="34" charset="0"/>
                        </a:rPr>
                        <a:t>in July 2026, </a:t>
                      </a:r>
                      <a:r>
                        <a:rPr lang="en-US" sz="450" dirty="0">
                          <a:solidFill>
                            <a:schemeClr val="accent1">
                              <a:lumMod val="75000"/>
                            </a:schemeClr>
                          </a:solidFill>
                          <a:highlight>
                            <a:srgbClr val="00FF00"/>
                          </a:highlight>
                          <a:latin typeface="Calibri" panose="020F0502020204030204" pitchFamily="34" charset="0"/>
                          <a:cs typeface="Calibri" panose="020F0502020204030204" pitchFamily="34" charset="0"/>
                        </a:rPr>
                        <a:t>90%</a:t>
                      </a:r>
                      <a:r>
                        <a:rPr lang="en-US" sz="450" dirty="0">
                          <a:solidFill>
                            <a:schemeClr val="accent1">
                              <a:lumMod val="75000"/>
                            </a:schemeClr>
                          </a:solidFill>
                          <a:latin typeface="Calibri" panose="020F0502020204030204" pitchFamily="34" charset="0"/>
                          <a:cs typeface="Calibri" panose="020F0502020204030204" pitchFamily="34" charset="0"/>
                        </a:rPr>
                        <a:t> of staff feel confident in teaching all areas of the curriculum.</a:t>
                      </a:r>
                    </a:p>
                    <a:p>
                      <a:pPr algn="l">
                        <a:lnSpc>
                          <a:spcPct val="100000"/>
                        </a:lnSpc>
                      </a:pPr>
                      <a:endParaRPr lang="en-US" sz="200" dirty="0">
                        <a:solidFill>
                          <a:schemeClr val="accent1">
                            <a:lumMod val="75000"/>
                          </a:schemeClr>
                        </a:solidFill>
                        <a:latin typeface="Calibri" panose="020F0502020204030204" pitchFamily="34" charset="0"/>
                        <a:cs typeface="Calibri" panose="020F0502020204030204" pitchFamily="34" charset="0"/>
                      </a:endParaRPr>
                    </a:p>
                    <a:p>
                      <a:pPr algn="l">
                        <a:lnSpc>
                          <a:spcPct val="100000"/>
                        </a:lnSpc>
                      </a:pPr>
                      <a:r>
                        <a:rPr lang="en-US" sz="450" dirty="0">
                          <a:solidFill>
                            <a:schemeClr val="accent1">
                              <a:lumMod val="75000"/>
                            </a:schemeClr>
                          </a:solidFill>
                          <a:latin typeface="Calibri" panose="020F0502020204030204" pitchFamily="34" charset="0"/>
                          <a:cs typeface="Calibri" panose="020F0502020204030204" pitchFamily="34" charset="0"/>
                        </a:rPr>
                        <a:t>In July 2025, Lesson observation feedback showed that </a:t>
                      </a:r>
                      <a:r>
                        <a:rPr lang="en-US" sz="450" dirty="0">
                          <a:solidFill>
                            <a:schemeClr val="accent1">
                              <a:lumMod val="75000"/>
                            </a:schemeClr>
                          </a:solidFill>
                          <a:highlight>
                            <a:srgbClr val="FFFF00"/>
                          </a:highlight>
                          <a:latin typeface="Calibri" panose="020F0502020204030204" pitchFamily="34" charset="0"/>
                          <a:cs typeface="Calibri" panose="020F0502020204030204" pitchFamily="34" charset="0"/>
                        </a:rPr>
                        <a:t>90% </a:t>
                      </a:r>
                      <a:r>
                        <a:rPr lang="en-US" sz="450" dirty="0">
                          <a:solidFill>
                            <a:schemeClr val="accent1">
                              <a:lumMod val="75000"/>
                            </a:schemeClr>
                          </a:solidFill>
                          <a:latin typeface="Calibri" panose="020F0502020204030204" pitchFamily="34" charset="0"/>
                          <a:cs typeface="Calibri" panose="020F0502020204030204" pitchFamily="34" charset="0"/>
                        </a:rPr>
                        <a:t>of lessons were ‘high quality’.  Now in July 2026 all teachers have been trained and </a:t>
                      </a:r>
                      <a:r>
                        <a:rPr lang="en-US" sz="450" dirty="0">
                          <a:solidFill>
                            <a:schemeClr val="accent1">
                              <a:lumMod val="75000"/>
                            </a:schemeClr>
                          </a:solidFill>
                          <a:highlight>
                            <a:srgbClr val="00FF00"/>
                          </a:highlight>
                          <a:latin typeface="Calibri" panose="020F0502020204030204" pitchFamily="34" charset="0"/>
                          <a:cs typeface="Calibri" panose="020F0502020204030204" pitchFamily="34" charset="0"/>
                        </a:rPr>
                        <a:t>100%</a:t>
                      </a:r>
                      <a:r>
                        <a:rPr lang="en-US" sz="450" dirty="0">
                          <a:solidFill>
                            <a:schemeClr val="accent1">
                              <a:lumMod val="75000"/>
                            </a:schemeClr>
                          </a:solidFill>
                          <a:latin typeface="Calibri" panose="020F0502020204030204" pitchFamily="34" charset="0"/>
                          <a:cs typeface="Calibri" panose="020F0502020204030204" pitchFamily="34" charset="0"/>
                        </a:rPr>
                        <a:t> of all lessons being delivered are ‘high quality’.</a:t>
                      </a:r>
                    </a:p>
                    <a:p>
                      <a:pPr algn="l">
                        <a:lnSpc>
                          <a:spcPct val="100000"/>
                        </a:lnSpc>
                      </a:pPr>
                      <a:endParaRPr lang="en-US" sz="200" dirty="0">
                        <a:solidFill>
                          <a:schemeClr val="accent1">
                            <a:lumMod val="75000"/>
                          </a:schemeClr>
                        </a:solidFill>
                        <a:latin typeface="Calibri" panose="020F0502020204030204" pitchFamily="34" charset="0"/>
                        <a:cs typeface="Calibri" panose="020F0502020204030204" pitchFamily="34" charset="0"/>
                      </a:endParaRPr>
                    </a:p>
                    <a:p>
                      <a:pPr algn="l">
                        <a:lnSpc>
                          <a:spcPct val="100000"/>
                        </a:lnSpc>
                      </a:pPr>
                      <a:r>
                        <a:rPr lang="en-US" sz="450" dirty="0">
                          <a:solidFill>
                            <a:schemeClr val="accent1">
                              <a:lumMod val="75000"/>
                            </a:schemeClr>
                          </a:solidFill>
                          <a:latin typeface="Calibri" panose="020F0502020204030204" pitchFamily="34" charset="0"/>
                          <a:cs typeface="Calibri" panose="020F0502020204030204" pitchFamily="34" charset="0"/>
                        </a:rPr>
                        <a:t>Pupil voice data in September 2025 showed that </a:t>
                      </a:r>
                      <a:r>
                        <a:rPr lang="en-US" sz="450" dirty="0">
                          <a:solidFill>
                            <a:schemeClr val="accent1">
                              <a:lumMod val="75000"/>
                            </a:schemeClr>
                          </a:solidFill>
                          <a:highlight>
                            <a:srgbClr val="FFFF00"/>
                          </a:highlight>
                          <a:latin typeface="Calibri" panose="020F0502020204030204" pitchFamily="34" charset="0"/>
                          <a:cs typeface="Calibri" panose="020F0502020204030204" pitchFamily="34" charset="0"/>
                        </a:rPr>
                        <a:t>90% </a:t>
                      </a:r>
                      <a:r>
                        <a:rPr lang="en-US" sz="450" dirty="0">
                          <a:solidFill>
                            <a:schemeClr val="accent1">
                              <a:lumMod val="75000"/>
                            </a:schemeClr>
                          </a:solidFill>
                          <a:latin typeface="Calibri" panose="020F0502020204030204" pitchFamily="34" charset="0"/>
                          <a:cs typeface="Calibri" panose="020F0502020204030204" pitchFamily="34" charset="0"/>
                        </a:rPr>
                        <a:t>of pupils knew what their learning intention was.  </a:t>
                      </a:r>
                      <a:r>
                        <a:rPr lang="en-US" sz="450" b="1" dirty="0">
                          <a:solidFill>
                            <a:schemeClr val="accent1">
                              <a:lumMod val="75000"/>
                            </a:schemeClr>
                          </a:solidFill>
                          <a:latin typeface="Calibri" panose="020F0502020204030204" pitchFamily="34" charset="0"/>
                          <a:cs typeface="Calibri" panose="020F0502020204030204" pitchFamily="34" charset="0"/>
                        </a:rPr>
                        <a:t>Now </a:t>
                      </a:r>
                      <a:r>
                        <a:rPr lang="en-US" sz="450" dirty="0">
                          <a:solidFill>
                            <a:schemeClr val="accent1">
                              <a:lumMod val="75000"/>
                            </a:schemeClr>
                          </a:solidFill>
                          <a:latin typeface="Calibri" panose="020F0502020204030204" pitchFamily="34" charset="0"/>
                          <a:cs typeface="Calibri" panose="020F0502020204030204" pitchFamily="34" charset="0"/>
                        </a:rPr>
                        <a:t>in 2026, </a:t>
                      </a:r>
                      <a:r>
                        <a:rPr lang="en-US" sz="450" dirty="0">
                          <a:solidFill>
                            <a:schemeClr val="accent1">
                              <a:lumMod val="75000"/>
                            </a:schemeClr>
                          </a:solidFill>
                          <a:highlight>
                            <a:srgbClr val="00FF00"/>
                          </a:highlight>
                          <a:latin typeface="Calibri" panose="020F0502020204030204" pitchFamily="34" charset="0"/>
                          <a:cs typeface="Calibri" panose="020F0502020204030204" pitchFamily="34" charset="0"/>
                        </a:rPr>
                        <a:t>100%</a:t>
                      </a:r>
                      <a:r>
                        <a:rPr lang="en-US" sz="450" dirty="0">
                          <a:solidFill>
                            <a:schemeClr val="accent1">
                              <a:lumMod val="75000"/>
                            </a:schemeClr>
                          </a:solidFill>
                          <a:latin typeface="Calibri" panose="020F0502020204030204" pitchFamily="34" charset="0"/>
                          <a:cs typeface="Calibri" panose="020F0502020204030204" pitchFamily="34" charset="0"/>
                        </a:rPr>
                        <a:t>. of pupils know what their learning intention is. </a:t>
                      </a:r>
                      <a:endParaRPr lang="en-US" sz="2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accent1">
                              <a:lumMod val="75000"/>
                            </a:schemeClr>
                          </a:solidFill>
                          <a:latin typeface="Calibri" panose="020F0502020204030204" pitchFamily="34" charset="0"/>
                          <a:cs typeface="Calibri" panose="020F0502020204030204" pitchFamily="34" charset="0"/>
                        </a:rPr>
                        <a:t>Staff are now all confident and competent to deliver and support P.E.   </a:t>
                      </a:r>
                    </a:p>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p>
                      <a:pPr algn="l">
                        <a:lnSpc>
                          <a:spcPct val="100000"/>
                        </a:lnSpc>
                      </a:pPr>
                      <a:r>
                        <a:rPr lang="en-US" sz="600" dirty="0">
                          <a:solidFill>
                            <a:schemeClr val="accent1">
                              <a:lumMod val="75000"/>
                            </a:schemeClr>
                          </a:solidFill>
                          <a:latin typeface="Calibri" panose="020F0502020204030204" pitchFamily="34" charset="0"/>
                          <a:cs typeface="Calibri" panose="020F0502020204030204" pitchFamily="34" charset="0"/>
                        </a:rPr>
                        <a:t>Continued CPD can come from sharing good practice in school, coaching other members of staff, using key teachers and following the scheme of work.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accent1">
                              <a:lumMod val="75000"/>
                            </a:schemeClr>
                          </a:solidFill>
                          <a:latin typeface="Calibri" panose="020F0502020204030204" pitchFamily="34" charset="0"/>
                          <a:cs typeface="Calibri" panose="020F0502020204030204" pitchFamily="34" charset="0"/>
                        </a:rPr>
                        <a:t>Staff confidence surveys, pupils' attainment data, lesson observation reviews,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accent1">
                              <a:lumMod val="75000"/>
                            </a:schemeClr>
                          </a:solidFill>
                          <a:latin typeface="Calibri" panose="020F0502020204030204" pitchFamily="34" charset="0"/>
                          <a:cs typeface="Calibri" panose="020F0502020204030204" pitchFamily="34" charset="0"/>
                        </a:rPr>
                        <a:t>North </a:t>
                      </a:r>
                      <a:r>
                        <a:rPr lang="en-US" sz="600" dirty="0" err="1">
                          <a:solidFill>
                            <a:schemeClr val="accent1">
                              <a:lumMod val="75000"/>
                            </a:schemeClr>
                          </a:solidFill>
                          <a:latin typeface="Calibri" panose="020F0502020204030204" pitchFamily="34" charset="0"/>
                          <a:cs typeface="Calibri" panose="020F0502020204030204" pitchFamily="34" charset="0"/>
                        </a:rPr>
                        <a:t>Solihull</a:t>
                      </a:r>
                      <a:r>
                        <a:rPr lang="en-US" sz="600" dirty="0">
                          <a:solidFill>
                            <a:schemeClr val="accent1">
                              <a:lumMod val="75000"/>
                            </a:schemeClr>
                          </a:solidFill>
                          <a:latin typeface="Calibri" panose="020F0502020204030204" pitchFamily="34" charset="0"/>
                          <a:cs typeface="Calibri" panose="020F0502020204030204" pitchFamily="34" charset="0"/>
                        </a:rPr>
                        <a:t> Sports Membership = £2,886.25</a:t>
                      </a:r>
                    </a:p>
                    <a:p>
                      <a:pPr algn="l">
                        <a:lnSpc>
                          <a:spcPct val="100000"/>
                        </a:lnSpc>
                      </a:pPr>
                      <a:endParaRPr lang="en-US" sz="600" dirty="0">
                        <a:solidFill>
                          <a:schemeClr val="accent1">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D9D6A-7411-40C9-965E-7457BD54A90C}"/>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91322DC1-2CDD-2B47-52E3-284DA257246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A82E9F88-1B1C-26C8-B3CD-7BBEBB78FFD9}"/>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Drive physical activity levels</a:t>
            </a:r>
          </a:p>
        </p:txBody>
      </p:sp>
      <p:graphicFrame>
        <p:nvGraphicFramePr>
          <p:cNvPr id="2" name="Table 1">
            <a:extLst>
              <a:ext uri="{FF2B5EF4-FFF2-40B4-BE49-F238E27FC236}">
                <a16:creationId xmlns:a16="http://schemas.microsoft.com/office/drawing/2014/main" id="{2BBD5956-553C-B2C1-20E4-5C544653068D}"/>
              </a:ext>
            </a:extLst>
          </p:cNvPr>
          <p:cNvGraphicFramePr>
            <a:graphicFrameLocks noGrp="1"/>
          </p:cNvGraphicFramePr>
          <p:nvPr>
            <p:extLst>
              <p:ext uri="{D42A27DB-BD31-4B8C-83A1-F6EECF244321}">
                <p14:modId xmlns:p14="http://schemas.microsoft.com/office/powerpoint/2010/main" val="83806255"/>
              </p:ext>
            </p:extLst>
          </p:nvPr>
        </p:nvGraphicFramePr>
        <p:xfrm>
          <a:off x="294842" y="694098"/>
          <a:ext cx="5530128" cy="37719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92580">
                  <a:extLst>
                    <a:ext uri="{9D8B030D-6E8A-4147-A177-3AD203B41FA5}">
                      <a16:colId xmlns:a16="http://schemas.microsoft.com/office/drawing/2014/main" val="1419483341"/>
                    </a:ext>
                  </a:extLst>
                </a:gridCol>
                <a:gridCol w="8643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0" dirty="0">
                          <a:effectLst/>
                          <a:latin typeface="Calibri" panose="020F0502020204030204" pitchFamily="34" charset="0"/>
                          <a:cs typeface="Calibri" panose="020F0502020204030204" pitchFamily="34" charset="0"/>
                        </a:rPr>
                        <a:t>Raising the profile of PE and sport across the school, to support whole school improvement</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Therefore, ensure that all pupils will be active on average 60 minutes a day, 7 days a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rgbClr val="7030A0"/>
                          </a:solidFill>
                          <a:latin typeface="Calibri" panose="020F0502020204030204" pitchFamily="34" charset="0"/>
                          <a:cs typeface="Calibri" panose="020F0502020204030204" pitchFamily="34" charset="0"/>
                        </a:rPr>
                        <a:t>We will raise the profile of PE by making it visible, valued and central to school life — through leadership, celebration, curriculum links, pupil leadership and whole‑school participation. The goal is for PE to influence attendance, </a:t>
                      </a:r>
                      <a:r>
                        <a:rPr lang="en-US" sz="500" dirty="0" err="1">
                          <a:solidFill>
                            <a:srgbClr val="7030A0"/>
                          </a:solidFill>
                          <a:latin typeface="Calibri" panose="020F0502020204030204" pitchFamily="34" charset="0"/>
                          <a:cs typeface="Calibri" panose="020F0502020204030204" pitchFamily="34" charset="0"/>
                        </a:rPr>
                        <a:t>behaviour</a:t>
                      </a:r>
                      <a:r>
                        <a:rPr lang="en-US" sz="500" dirty="0">
                          <a:solidFill>
                            <a:srgbClr val="7030A0"/>
                          </a:solidFill>
                          <a:latin typeface="Calibri" panose="020F0502020204030204" pitchFamily="34" charset="0"/>
                          <a:cs typeface="Calibri" panose="020F0502020204030204" pitchFamily="34" charset="0"/>
                        </a:rPr>
                        <a:t>, wellbeing, confidence and school culture.</a:t>
                      </a:r>
                    </a:p>
                    <a:p>
                      <a:pPr algn="l">
                        <a:lnSpc>
                          <a:spcPct val="100000"/>
                        </a:lnSpc>
                      </a:pPr>
                      <a:r>
                        <a:rPr lang="en-US" sz="500" dirty="0">
                          <a:solidFill>
                            <a:srgbClr val="7030A0"/>
                          </a:solidFill>
                          <a:latin typeface="Calibri" panose="020F0502020204030204" pitchFamily="34" charset="0"/>
                          <a:cs typeface="Calibri" panose="020F0502020204030204" pitchFamily="34" charset="0"/>
                        </a:rPr>
                        <a:t>Make PE and sport highly visible across the school day through: </a:t>
                      </a:r>
                    </a:p>
                    <a:p>
                      <a:pPr marL="171450" indent="-171450" algn="l">
                        <a:lnSpc>
                          <a:spcPct val="100000"/>
                        </a:lnSpc>
                        <a:buFont typeface="Arial" panose="020B0604020202020204" pitchFamily="34" charset="0"/>
                        <a:buChar char="•"/>
                      </a:pPr>
                      <a:r>
                        <a:rPr lang="en-US" sz="500" dirty="0">
                          <a:solidFill>
                            <a:srgbClr val="7030A0"/>
                          </a:solidFill>
                          <a:latin typeface="Calibri" panose="020F0502020204030204" pitchFamily="34" charset="0"/>
                          <a:cs typeface="Calibri" panose="020F0502020204030204" pitchFamily="34" charset="0"/>
                        </a:rPr>
                        <a:t>Newsletters, notice boards, social media, celebration assemblies, sports days, competitions and the website. </a:t>
                      </a:r>
                    </a:p>
                    <a:p>
                      <a:pPr marL="0" indent="0" algn="l">
                        <a:lnSpc>
                          <a:spcPct val="100000"/>
                        </a:lnSpc>
                        <a:buFont typeface="Arial" panose="020B0604020202020204" pitchFamily="34" charset="0"/>
                        <a:buNone/>
                      </a:pPr>
                      <a:r>
                        <a:rPr lang="en-US" sz="500" dirty="0">
                          <a:solidFill>
                            <a:srgbClr val="7030A0"/>
                          </a:solidFill>
                          <a:latin typeface="Calibri" panose="020F0502020204030204" pitchFamily="34" charset="0"/>
                          <a:cs typeface="Calibri" panose="020F0502020204030204" pitchFamily="34" charset="0"/>
                        </a:rPr>
                        <a:t>P.E is discussed weekly in SLT meetings. </a:t>
                      </a:r>
                    </a:p>
                    <a:p>
                      <a:pPr marL="0" indent="0" algn="l">
                        <a:lnSpc>
                          <a:spcPct val="100000"/>
                        </a:lnSpc>
                        <a:buFont typeface="Arial" panose="020B0604020202020204" pitchFamily="34" charset="0"/>
                        <a:buNone/>
                      </a:pPr>
                      <a:r>
                        <a:rPr lang="en-US" sz="500" dirty="0">
                          <a:solidFill>
                            <a:srgbClr val="7030A0"/>
                          </a:solidFill>
                          <a:latin typeface="Calibri" panose="020F0502020204030204" pitchFamily="34" charset="0"/>
                          <a:cs typeface="Calibri" panose="020F0502020204030204" pitchFamily="34" charset="0"/>
                        </a:rPr>
                        <a:t>Create meaningful leadership opportunities like: Active play heroes, sports champions, referees, house captains and team members. </a:t>
                      </a:r>
                    </a:p>
                    <a:p>
                      <a:pPr marL="0" indent="0" algn="l">
                        <a:lnSpc>
                          <a:spcPct val="100000"/>
                        </a:lnSpc>
                        <a:buFont typeface="Arial" panose="020B0604020202020204" pitchFamily="34" charset="0"/>
                        <a:buNone/>
                      </a:pPr>
                      <a:r>
                        <a:rPr lang="en-US" sz="500" dirty="0">
                          <a:solidFill>
                            <a:srgbClr val="7030A0"/>
                          </a:solidFill>
                          <a:latin typeface="Calibri" panose="020F0502020204030204" pitchFamily="34" charset="0"/>
                          <a:cs typeface="Calibri" panose="020F0502020204030204" pitchFamily="34" charset="0"/>
                        </a:rPr>
                        <a:t>Whole school events like: Sports Week, Daily Mile celebrations and Inter‑house competitions. </a:t>
                      </a:r>
                    </a:p>
                    <a:p>
                      <a:pPr marL="0" indent="0" algn="l">
                        <a:lnSpc>
                          <a:spcPct val="100000"/>
                        </a:lnSpc>
                        <a:buFont typeface="Arial" panose="020B0604020202020204" pitchFamily="34" charset="0"/>
                        <a:buNone/>
                      </a:pPr>
                      <a:r>
                        <a:rPr lang="en-US" sz="500" dirty="0">
                          <a:solidFill>
                            <a:srgbClr val="7030A0"/>
                          </a:solidFill>
                          <a:latin typeface="Calibri" panose="020F0502020204030204" pitchFamily="34" charset="0"/>
                          <a:cs typeface="Calibri" panose="020F0502020204030204" pitchFamily="34" charset="0"/>
                        </a:rPr>
                        <a:t>External club links with assemblies, taster sessions and promotions. </a:t>
                      </a:r>
                    </a:p>
                    <a:p>
                      <a:pPr marL="0" indent="0" algn="l">
                        <a:lnSpc>
                          <a:spcPct val="100000"/>
                        </a:lnSpc>
                        <a:buFont typeface="Arial" panose="020B0604020202020204" pitchFamily="34" charset="0"/>
                        <a:buNone/>
                      </a:pPr>
                      <a:endParaRPr lang="en-US" sz="5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rgbClr val="7030A0"/>
                          </a:solidFill>
                          <a:latin typeface="Calibri" panose="020F0502020204030204" pitchFamily="34" charset="0"/>
                          <a:cs typeface="Calibri" panose="020F0502020204030204" pitchFamily="34" charset="0"/>
                        </a:rPr>
                        <a:t>We would expect to see an increase of extra curricular club participation – from 70% - 90% </a:t>
                      </a:r>
                    </a:p>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p>
                      <a:pPr algn="l">
                        <a:lnSpc>
                          <a:spcPct val="100000"/>
                        </a:lnSpc>
                      </a:pPr>
                      <a:r>
                        <a:rPr lang="en-US" sz="500" dirty="0">
                          <a:solidFill>
                            <a:srgbClr val="7030A0"/>
                          </a:solidFill>
                          <a:latin typeface="Calibri" panose="020F0502020204030204" pitchFamily="34" charset="0"/>
                          <a:cs typeface="Calibri" panose="020F0502020204030204" pitchFamily="34" charset="0"/>
                        </a:rPr>
                        <a:t>KS1 increasing from 30% participation to 50%. </a:t>
                      </a:r>
                    </a:p>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p>
                      <a:pPr algn="l">
                        <a:lnSpc>
                          <a:spcPct val="100000"/>
                        </a:lnSpc>
                      </a:pPr>
                      <a:r>
                        <a:rPr lang="en-US" sz="500" dirty="0">
                          <a:solidFill>
                            <a:srgbClr val="7030A0"/>
                          </a:solidFill>
                          <a:latin typeface="Calibri" panose="020F0502020204030204" pitchFamily="34" charset="0"/>
                          <a:cs typeface="Calibri" panose="020F0502020204030204" pitchFamily="34" charset="0"/>
                        </a:rPr>
                        <a:t>Increase in children becoming members of external sports clubs outside of school – currently at 30% - rise to 50% . </a:t>
                      </a:r>
                    </a:p>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p>
                      <a:pPr algn="l">
                        <a:lnSpc>
                          <a:spcPct val="100000"/>
                        </a:lnSpc>
                      </a:pPr>
                      <a:r>
                        <a:rPr lang="en-US" sz="500" dirty="0">
                          <a:solidFill>
                            <a:srgbClr val="7030A0"/>
                          </a:solidFill>
                          <a:latin typeface="Calibri" panose="020F0502020204030204" pitchFamily="34" charset="0"/>
                          <a:cs typeface="Calibri" panose="020F0502020204030204" pitchFamily="34" charset="0"/>
                        </a:rPr>
                        <a:t>100% of pupils can name a sports role model in school. </a:t>
                      </a:r>
                    </a:p>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p>
                      <a:pPr algn="l">
                        <a:lnSpc>
                          <a:spcPct val="100000"/>
                        </a:lnSpc>
                      </a:pPr>
                      <a:r>
                        <a:rPr lang="en-US" sz="500" dirty="0">
                          <a:solidFill>
                            <a:srgbClr val="7030A0"/>
                          </a:solidFill>
                          <a:latin typeface="Calibri" panose="020F0502020204030204" pitchFamily="34" charset="0"/>
                          <a:cs typeface="Calibri" panose="020F0502020204030204" pitchFamily="34" charset="0"/>
                        </a:rPr>
                        <a:t>Pupil voice:90% say PE makes them feel more confident</a:t>
                      </a:r>
                    </a:p>
                    <a:p>
                      <a:pPr algn="l">
                        <a:lnSpc>
                          <a:spcPct val="100000"/>
                        </a:lnSpc>
                      </a:pPr>
                      <a:r>
                        <a:rPr lang="en-US" sz="500" dirty="0">
                          <a:solidFill>
                            <a:srgbClr val="7030A0"/>
                          </a:solidFill>
                          <a:latin typeface="Calibri" panose="020F0502020204030204" pitchFamily="34" charset="0"/>
                          <a:cs typeface="Calibri" panose="020F0502020204030204" pitchFamily="34" charset="0"/>
                        </a:rPr>
                        <a:t>95% say PE is celebrated in school</a:t>
                      </a:r>
                    </a:p>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rgbClr val="7030A0"/>
                          </a:solidFill>
                          <a:latin typeface="Calibri" panose="020F0502020204030204" pitchFamily="34" charset="0"/>
                          <a:cs typeface="Calibri" panose="020F0502020204030204" pitchFamily="34" charset="0"/>
                        </a:rPr>
                        <a:t>External physical activity trackers outlining the amount of activity pupils’ access outside of school. (absolute education) </a:t>
                      </a:r>
                    </a:p>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p>
                      <a:pPr algn="l">
                        <a:lnSpc>
                          <a:spcPct val="100000"/>
                        </a:lnSpc>
                      </a:pPr>
                      <a:r>
                        <a:rPr lang="en-US" sz="500" dirty="0">
                          <a:solidFill>
                            <a:srgbClr val="7030A0"/>
                          </a:solidFill>
                          <a:latin typeface="Calibri" panose="020F0502020204030204" pitchFamily="34" charset="0"/>
                          <a:cs typeface="Calibri" panose="020F0502020204030204" pitchFamily="34" charset="0"/>
                        </a:rPr>
                        <a:t>Extra curricular timetable and participation data. (absolute education) </a:t>
                      </a:r>
                    </a:p>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p>
                      <a:pPr algn="l">
                        <a:lnSpc>
                          <a:spcPct val="100000"/>
                        </a:lnSpc>
                      </a:pPr>
                      <a:r>
                        <a:rPr lang="en-US" sz="500" dirty="0">
                          <a:solidFill>
                            <a:srgbClr val="7030A0"/>
                          </a:solidFill>
                          <a:latin typeface="Calibri" panose="020F0502020204030204" pitchFamily="34" charset="0"/>
                          <a:cs typeface="Calibri" panose="020F0502020204030204" pitchFamily="34" charset="0"/>
                        </a:rPr>
                        <a:t>Lunchtime participation data, alongside lunchtime activity plan. </a:t>
                      </a:r>
                    </a:p>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p>
                      <a:pPr algn="l">
                        <a:lnSpc>
                          <a:spcPct val="100000"/>
                        </a:lnSpc>
                      </a:pPr>
                      <a:r>
                        <a:rPr lang="en-US" sz="500" dirty="0">
                          <a:solidFill>
                            <a:srgbClr val="7030A0"/>
                          </a:solidFill>
                          <a:latin typeface="Calibri" panose="020F0502020204030204" pitchFamily="34" charset="0"/>
                          <a:cs typeface="Calibri" panose="020F0502020204030204" pitchFamily="34" charset="0"/>
                        </a:rPr>
                        <a:t>Data for all physical activity level tracked on Primary P.E Planning.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450" dirty="0">
                          <a:solidFill>
                            <a:srgbClr val="7030A0"/>
                          </a:solidFill>
                          <a:latin typeface="Calibri" panose="020F0502020204030204" pitchFamily="34" charset="0"/>
                          <a:cs typeface="Calibri" panose="020F0502020204030204" pitchFamily="34" charset="0"/>
                        </a:rPr>
                        <a:t>In July 2025, only 50% of the school were active for 60 minutes a day, 7 days a week. </a:t>
                      </a:r>
                      <a:r>
                        <a:rPr lang="en-US" sz="450" b="1" dirty="0">
                          <a:solidFill>
                            <a:srgbClr val="7030A0"/>
                          </a:solidFill>
                          <a:latin typeface="Calibri" panose="020F0502020204030204" pitchFamily="34" charset="0"/>
                          <a:cs typeface="Calibri" panose="020F0502020204030204" pitchFamily="34" charset="0"/>
                        </a:rPr>
                        <a:t>Now</a:t>
                      </a:r>
                      <a:r>
                        <a:rPr lang="en-US" sz="450" dirty="0">
                          <a:solidFill>
                            <a:srgbClr val="7030A0"/>
                          </a:solidFill>
                          <a:latin typeface="Calibri" panose="020F0502020204030204" pitchFamily="34" charset="0"/>
                          <a:cs typeface="Calibri" panose="020F0502020204030204" pitchFamily="34" charset="0"/>
                        </a:rPr>
                        <a:t> in July 2026 through well-planned extra-curricular clubs and lunch time activities, 75% of our children are active for 60 minutes daily. </a:t>
                      </a:r>
                    </a:p>
                    <a:p>
                      <a:pPr algn="l">
                        <a:lnSpc>
                          <a:spcPct val="100000"/>
                        </a:lnSpc>
                      </a:pPr>
                      <a:endParaRPr lang="en-US" sz="450" dirty="0">
                        <a:solidFill>
                          <a:srgbClr val="7030A0"/>
                        </a:solidFill>
                        <a:latin typeface="Calibri" panose="020F0502020204030204" pitchFamily="34" charset="0"/>
                        <a:cs typeface="Calibri" panose="020F0502020204030204" pitchFamily="34" charset="0"/>
                      </a:endParaRPr>
                    </a:p>
                    <a:p>
                      <a:pPr algn="l">
                        <a:lnSpc>
                          <a:spcPct val="100000"/>
                        </a:lnSpc>
                      </a:pPr>
                      <a:r>
                        <a:rPr lang="en-US" sz="450" dirty="0">
                          <a:solidFill>
                            <a:srgbClr val="7030A0"/>
                          </a:solidFill>
                          <a:latin typeface="Calibri" panose="020F0502020204030204" pitchFamily="34" charset="0"/>
                          <a:cs typeface="Calibri" panose="020F0502020204030204" pitchFamily="34" charset="0"/>
                        </a:rPr>
                        <a:t>In July 2025, across the school 40% of pupils participated in activities at lunchtime.</a:t>
                      </a:r>
                      <a:r>
                        <a:rPr lang="en-US" sz="450" b="1" dirty="0">
                          <a:solidFill>
                            <a:srgbClr val="7030A0"/>
                          </a:solidFill>
                          <a:latin typeface="Calibri" panose="020F0502020204030204" pitchFamily="34" charset="0"/>
                          <a:cs typeface="Calibri" panose="020F0502020204030204" pitchFamily="34" charset="0"/>
                        </a:rPr>
                        <a:t> Now </a:t>
                      </a:r>
                      <a:r>
                        <a:rPr lang="en-US" sz="450" dirty="0">
                          <a:solidFill>
                            <a:srgbClr val="7030A0"/>
                          </a:solidFill>
                          <a:latin typeface="Calibri" panose="020F0502020204030204" pitchFamily="34" charset="0"/>
                          <a:cs typeface="Calibri" panose="020F0502020204030204" pitchFamily="34" charset="0"/>
                        </a:rPr>
                        <a:t>in July 2026, 80% of pupils are active at lunchtime through new play-leader activities, a range of activities, teacher-lead matches and lunchtime clubs. </a:t>
                      </a:r>
                    </a:p>
                    <a:p>
                      <a:pPr algn="l">
                        <a:lnSpc>
                          <a:spcPct val="100000"/>
                        </a:lnSpc>
                      </a:pPr>
                      <a:endParaRPr lang="en-US" sz="450" dirty="0">
                        <a:solidFill>
                          <a:srgbClr val="7030A0"/>
                        </a:solidFill>
                        <a:latin typeface="Calibri" panose="020F0502020204030204" pitchFamily="34" charset="0"/>
                        <a:cs typeface="Calibri" panose="020F0502020204030204" pitchFamily="34" charset="0"/>
                      </a:endParaRPr>
                    </a:p>
                    <a:p>
                      <a:pPr algn="l">
                        <a:lnSpc>
                          <a:spcPct val="100000"/>
                        </a:lnSpc>
                      </a:pPr>
                      <a:r>
                        <a:rPr lang="en-US" sz="450" dirty="0">
                          <a:solidFill>
                            <a:srgbClr val="7030A0"/>
                          </a:solidFill>
                          <a:latin typeface="Calibri" panose="020F0502020204030204" pitchFamily="34" charset="0"/>
                          <a:cs typeface="Calibri" panose="020F0502020204030204" pitchFamily="34" charset="0"/>
                        </a:rPr>
                        <a:t>In July 2025 KS1 and KS2 participation in extra curricular clubs both sat at 45%. Now in July 2026, 60% of all pupils participate in extra curricular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Now they are trained, Active play heroes and Girl Power leaders to continue to provide the training to the next cohort of year 6 playleaders to allow for suitability.  </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Continue to provide high quality extra-curricular clubs that are free to access due to teacher buy-in and Specialist  Sports Teacher role.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External physical activity trackers outlining the amount of activity pupils’ access outside of school. (absolute education)</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Extra curricular timetable and participation data. (absolute education) </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Data for all physical activity level tracked on Primary P.E Planning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7030A0"/>
                          </a:solidFill>
                          <a:latin typeface="Calibri" panose="020F0502020204030204" pitchFamily="34" charset="0"/>
                          <a:cs typeface="Calibri" panose="020F0502020204030204" pitchFamily="34" charset="0"/>
                        </a:rPr>
                        <a:t>North </a:t>
                      </a:r>
                      <a:r>
                        <a:rPr lang="en-US" sz="600" dirty="0" err="1">
                          <a:solidFill>
                            <a:srgbClr val="7030A0"/>
                          </a:solidFill>
                          <a:latin typeface="Calibri" panose="020F0502020204030204" pitchFamily="34" charset="0"/>
                          <a:cs typeface="Calibri" panose="020F0502020204030204" pitchFamily="34" charset="0"/>
                        </a:rPr>
                        <a:t>Solihull</a:t>
                      </a:r>
                      <a:r>
                        <a:rPr lang="en-US" sz="600" dirty="0">
                          <a:solidFill>
                            <a:srgbClr val="7030A0"/>
                          </a:solidFill>
                          <a:latin typeface="Calibri" panose="020F0502020204030204" pitchFamily="34" charset="0"/>
                          <a:cs typeface="Calibri" panose="020F0502020204030204" pitchFamily="34" charset="0"/>
                        </a:rPr>
                        <a:t> Sports Membership = £2875</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Afterschool clubs/lunch time club (sports coach) = £6,396.98</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Clubs = £2,209.50</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rgbClr val="7030A0"/>
                          </a:solidFill>
                          <a:latin typeface="Calibri" panose="020F0502020204030204" pitchFamily="34" charset="0"/>
                          <a:cs typeface="Calibri" panose="020F0502020204030204" pitchFamily="34" charset="0"/>
                        </a:rPr>
                        <a:t>PE Equipment = £2886.25</a:t>
                      </a: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p>
                      <a:pPr algn="l">
                        <a:lnSpc>
                          <a:spcPct val="100000"/>
                        </a:lnSpc>
                      </a:pPr>
                      <a:endParaRPr lang="en-US" sz="6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297326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559359" cy="40011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Strive to ensure all pupils meet the minimum requirement in swimming.</a:t>
            </a: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3460027458"/>
              </p:ext>
            </p:extLst>
          </p:nvPr>
        </p:nvGraphicFramePr>
        <p:xfrm>
          <a:off x="294842" y="694098"/>
          <a:ext cx="5530128" cy="17678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accent3"/>
                          </a:solidFill>
                          <a:latin typeface="Calibri" panose="020F0502020204030204" pitchFamily="34" charset="0"/>
                          <a:cs typeface="Calibri" panose="020F0502020204030204" pitchFamily="34" charset="0"/>
                        </a:rPr>
                        <a:t>To provide top-up swimming and water safety lessons for pupils that do not meet national curriculum requirements after completing their core swimming lessons. </a:t>
                      </a: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400" dirty="0">
                          <a:solidFill>
                            <a:schemeClr val="accent3"/>
                          </a:solidFill>
                          <a:latin typeface="Calibri" panose="020F0502020204030204" pitchFamily="34" charset="0"/>
                          <a:cs typeface="Calibri" panose="020F0502020204030204" pitchFamily="34" charset="0"/>
                        </a:rPr>
                        <a:t>Use assessment data from core swimming lessons to identify pupils who have not met the three national curriculum outcomes: Swim 25 </a:t>
                      </a:r>
                      <a:r>
                        <a:rPr lang="en-US" sz="400" dirty="0" err="1">
                          <a:solidFill>
                            <a:schemeClr val="accent3"/>
                          </a:solidFill>
                          <a:latin typeface="Calibri" panose="020F0502020204030204" pitchFamily="34" charset="0"/>
                          <a:cs typeface="Calibri" panose="020F0502020204030204" pitchFamily="34" charset="0"/>
                        </a:rPr>
                        <a:t>metres</a:t>
                      </a:r>
                      <a:r>
                        <a:rPr lang="en-US" sz="400" dirty="0">
                          <a:solidFill>
                            <a:schemeClr val="accent3"/>
                          </a:solidFill>
                          <a:latin typeface="Calibri" panose="020F0502020204030204" pitchFamily="34" charset="0"/>
                          <a:cs typeface="Calibri" panose="020F0502020204030204" pitchFamily="34" charset="0"/>
                        </a:rPr>
                        <a:t> Use a range of strokes effectively Perform safe self‑rescue.</a:t>
                      </a:r>
                    </a:p>
                    <a:p>
                      <a:pPr algn="l">
                        <a:lnSpc>
                          <a:spcPct val="100000"/>
                        </a:lnSpc>
                      </a:pPr>
                      <a:r>
                        <a:rPr lang="en-US" sz="400" dirty="0">
                          <a:solidFill>
                            <a:schemeClr val="accent3"/>
                          </a:solidFill>
                          <a:latin typeface="Calibri" panose="020F0502020204030204" pitchFamily="34" charset="0"/>
                          <a:cs typeface="Calibri" panose="020F0502020204030204" pitchFamily="34" charset="0"/>
                        </a:rPr>
                        <a:t>Book additional swimming slots with the leisure </a:t>
                      </a:r>
                      <a:r>
                        <a:rPr lang="en-US" sz="400" dirty="0" err="1">
                          <a:solidFill>
                            <a:schemeClr val="accent3"/>
                          </a:solidFill>
                          <a:latin typeface="Calibri" panose="020F0502020204030204" pitchFamily="34" charset="0"/>
                          <a:cs typeface="Calibri" panose="020F0502020204030204" pitchFamily="34" charset="0"/>
                        </a:rPr>
                        <a:t>centre</a:t>
                      </a:r>
                      <a:r>
                        <a:rPr lang="en-US" sz="400" dirty="0">
                          <a:solidFill>
                            <a:schemeClr val="accent3"/>
                          </a:solidFill>
                          <a:latin typeface="Calibri" panose="020F0502020204030204" pitchFamily="34" charset="0"/>
                          <a:cs typeface="Calibri" panose="020F0502020204030204" pitchFamily="34" charset="0"/>
                        </a:rPr>
                        <a:t> or swimming provider. </a:t>
                      </a:r>
                      <a:r>
                        <a:rPr lang="en-US" sz="400" dirty="0" err="1">
                          <a:solidFill>
                            <a:schemeClr val="accent3"/>
                          </a:solidFill>
                          <a:latin typeface="Calibri" panose="020F0502020204030204" pitchFamily="34" charset="0"/>
                          <a:cs typeface="Calibri" panose="020F0502020204030204" pitchFamily="34" charset="0"/>
                        </a:rPr>
                        <a:t>Prioritise</a:t>
                      </a:r>
                      <a:r>
                        <a:rPr lang="en-US" sz="400" dirty="0">
                          <a:solidFill>
                            <a:schemeClr val="accent3"/>
                          </a:solidFill>
                          <a:latin typeface="Calibri" panose="020F0502020204030204" pitchFamily="34" charset="0"/>
                          <a:cs typeface="Calibri" panose="020F0502020204030204" pitchFamily="34" charset="0"/>
                        </a:rPr>
                        <a:t> Year 6 pupils first. </a:t>
                      </a:r>
                    </a:p>
                    <a:p>
                      <a:pPr algn="l">
                        <a:lnSpc>
                          <a:spcPct val="100000"/>
                        </a:lnSpc>
                      </a:pPr>
                      <a:r>
                        <a:rPr lang="en-US" sz="400" dirty="0">
                          <a:solidFill>
                            <a:schemeClr val="accent3"/>
                          </a:solidFill>
                          <a:latin typeface="Calibri" panose="020F0502020204030204" pitchFamily="34" charset="0"/>
                          <a:cs typeface="Calibri" panose="020F0502020204030204" pitchFamily="34" charset="0"/>
                        </a:rPr>
                        <a:t>Group pupils by need. </a:t>
                      </a:r>
                    </a:p>
                    <a:p>
                      <a:pPr algn="l">
                        <a:lnSpc>
                          <a:spcPct val="100000"/>
                        </a:lnSpc>
                      </a:pPr>
                      <a:r>
                        <a:rPr lang="en-US" sz="400" dirty="0">
                          <a:solidFill>
                            <a:schemeClr val="accent3"/>
                          </a:solidFill>
                          <a:latin typeface="Calibri" panose="020F0502020204030204" pitchFamily="34" charset="0"/>
                          <a:cs typeface="Calibri" panose="020F0502020204030204" pitchFamily="34" charset="0"/>
                        </a:rPr>
                        <a:t>Ensure lessons are delivered by qualified swimming teachers.</a:t>
                      </a:r>
                    </a:p>
                    <a:p>
                      <a:pPr algn="l">
                        <a:lnSpc>
                          <a:spcPct val="100000"/>
                        </a:lnSpc>
                      </a:pPr>
                      <a:r>
                        <a:rPr lang="en-US" sz="400" dirty="0">
                          <a:solidFill>
                            <a:schemeClr val="accent3"/>
                          </a:solidFill>
                          <a:latin typeface="Calibri" panose="020F0502020204030204" pitchFamily="34" charset="0"/>
                          <a:cs typeface="Calibri" panose="020F0502020204030204" pitchFamily="34" charset="0"/>
                        </a:rPr>
                        <a:t>Alongside pool sessions, deliver classroom‑based water safety lessons. </a:t>
                      </a:r>
                    </a:p>
                    <a:p>
                      <a:pPr algn="l">
                        <a:lnSpc>
                          <a:spcPct val="100000"/>
                        </a:lnSpc>
                      </a:pPr>
                      <a:r>
                        <a:rPr lang="en-US" sz="400" dirty="0">
                          <a:solidFill>
                            <a:schemeClr val="accent3"/>
                          </a:solidFill>
                          <a:latin typeface="Calibri" panose="020F0502020204030204" pitchFamily="34" charset="0"/>
                          <a:cs typeface="Calibri" panose="020F0502020204030204" pitchFamily="34" charset="0"/>
                        </a:rPr>
                        <a:t>Use a simple assessment sheet to record progress each week.</a:t>
                      </a:r>
                    </a:p>
                    <a:p>
                      <a:pPr algn="l">
                        <a:lnSpc>
                          <a:spcPct val="100000"/>
                        </a:lnSpc>
                      </a:pPr>
                      <a:r>
                        <a:rPr lang="en-US" sz="400" dirty="0">
                          <a:solidFill>
                            <a:schemeClr val="accent3"/>
                          </a:solidFill>
                          <a:latin typeface="Calibri" panose="020F0502020204030204" pitchFamily="34" charset="0"/>
                          <a:cs typeface="Calibri" panose="020F0502020204030204" pitchFamily="34" charset="0"/>
                        </a:rPr>
                        <a:t>Inform parents if their child is receiving top‑up lessons.</a:t>
                      </a:r>
                    </a:p>
                    <a:p>
                      <a:pPr algn="l">
                        <a:lnSpc>
                          <a:spcPct val="100000"/>
                        </a:lnSpc>
                      </a:pPr>
                      <a:endParaRPr lang="en-US" sz="5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accent3"/>
                          </a:solidFill>
                          <a:latin typeface="Calibri" panose="020F0502020204030204" pitchFamily="34" charset="0"/>
                          <a:cs typeface="Calibri" panose="020F0502020204030204" pitchFamily="34" charset="0"/>
                        </a:rPr>
                        <a:t>Our aim is to increase the number of children achieving curriculum requirements by the end of the summer term. </a:t>
                      </a:r>
                    </a:p>
                    <a:p>
                      <a:pPr algn="l">
                        <a:lnSpc>
                          <a:spcPct val="100000"/>
                        </a:lnSpc>
                      </a:pPr>
                      <a:r>
                        <a:rPr lang="en-US" sz="600" dirty="0">
                          <a:solidFill>
                            <a:schemeClr val="accent3"/>
                          </a:solidFill>
                          <a:latin typeface="Calibri" panose="020F0502020204030204" pitchFamily="34" charset="0"/>
                          <a:cs typeface="Calibri" panose="020F0502020204030204" pitchFamily="34" charset="0"/>
                        </a:rPr>
                        <a:t>90% of Year 6 pupils received swimming assessment. </a:t>
                      </a:r>
                    </a:p>
                    <a:p>
                      <a:pPr algn="l">
                        <a:lnSpc>
                          <a:spcPct val="100000"/>
                        </a:lnSpc>
                      </a:pPr>
                      <a:r>
                        <a:rPr lang="en-US" sz="600" dirty="0">
                          <a:solidFill>
                            <a:schemeClr val="accent3"/>
                          </a:solidFill>
                          <a:latin typeface="Calibri" panose="020F0502020204030204" pitchFamily="34" charset="0"/>
                          <a:cs typeface="Calibri" panose="020F0502020204030204" pitchFamily="34" charset="0"/>
                        </a:rPr>
                        <a:t>Pupils meeting 25m requirement increased from 52% - 65%</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accent3"/>
                          </a:solidFill>
                          <a:latin typeface="Calibri" panose="020F0502020204030204" pitchFamily="34" charset="0"/>
                          <a:cs typeface="Calibri" panose="020F0502020204030204" pitchFamily="34" charset="0"/>
                        </a:rPr>
                        <a:t>Pupils meeting a range of strokes increased from 40% - 60%</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accent3"/>
                          </a:solidFill>
                          <a:latin typeface="Calibri" panose="020F0502020204030204" pitchFamily="34" charset="0"/>
                          <a:cs typeface="Calibri" panose="020F0502020204030204" pitchFamily="34" charset="0"/>
                        </a:rPr>
                        <a:t>Pupils performing self-rescue increased from 25% - 50%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50" dirty="0">
                          <a:solidFill>
                            <a:schemeClr val="accent3"/>
                          </a:solidFill>
                          <a:latin typeface="Calibri" panose="020F0502020204030204" pitchFamily="34" charset="0"/>
                          <a:cs typeface="Calibri" panose="020F0502020204030204" pitchFamily="34" charset="0"/>
                        </a:rPr>
                        <a:t>Swimming assessment reports and data.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graphicFrame>
        <p:nvGraphicFramePr>
          <p:cNvPr id="5" name="Table 4">
            <a:extLst>
              <a:ext uri="{FF2B5EF4-FFF2-40B4-BE49-F238E27FC236}">
                <a16:creationId xmlns:a16="http://schemas.microsoft.com/office/drawing/2014/main" id="{CF0A030B-A9A4-225B-67EC-21F5394B5B05}"/>
              </a:ext>
            </a:extLst>
          </p:cNvPr>
          <p:cNvGraphicFramePr>
            <a:graphicFrameLocks noGrp="1"/>
          </p:cNvGraphicFramePr>
          <p:nvPr>
            <p:extLst>
              <p:ext uri="{D42A27DB-BD31-4B8C-83A1-F6EECF244321}">
                <p14:modId xmlns:p14="http://schemas.microsoft.com/office/powerpoint/2010/main" val="690418530"/>
              </p:ext>
            </p:extLst>
          </p:nvPr>
        </p:nvGraphicFramePr>
        <p:xfrm>
          <a:off x="294842" y="2279058"/>
          <a:ext cx="5530128" cy="1600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029182716"/>
                    </a:ext>
                  </a:extLst>
                </a:gridCol>
                <a:gridCol w="1158240">
                  <a:extLst>
                    <a:ext uri="{9D8B030D-6E8A-4147-A177-3AD203B41FA5}">
                      <a16:colId xmlns:a16="http://schemas.microsoft.com/office/drawing/2014/main" val="2781807479"/>
                    </a:ext>
                  </a:extLst>
                </a:gridCol>
                <a:gridCol w="1417320">
                  <a:extLst>
                    <a:ext uri="{9D8B030D-6E8A-4147-A177-3AD203B41FA5}">
                      <a16:colId xmlns:a16="http://schemas.microsoft.com/office/drawing/2014/main" val="1923086034"/>
                    </a:ext>
                  </a:extLst>
                </a:gridCol>
                <a:gridCol w="1516380">
                  <a:extLst>
                    <a:ext uri="{9D8B030D-6E8A-4147-A177-3AD203B41FA5}">
                      <a16:colId xmlns:a16="http://schemas.microsoft.com/office/drawing/2014/main" val="24877094"/>
                    </a:ext>
                  </a:extLst>
                </a:gridCol>
                <a:gridCol w="940550">
                  <a:extLst>
                    <a:ext uri="{9D8B030D-6E8A-4147-A177-3AD203B41FA5}">
                      <a16:colId xmlns:a16="http://schemas.microsoft.com/office/drawing/2014/main" val="528827245"/>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20641951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accent1">
                              <a:lumMod val="75000"/>
                            </a:schemeClr>
                          </a:solidFill>
                          <a:latin typeface="Calibri" panose="020F0502020204030204" pitchFamily="34" charset="0"/>
                          <a:cs typeface="Calibri" panose="020F0502020204030204" pitchFamily="34" charset="0"/>
                        </a:rPr>
                        <a:t>At the end of year 4, 40% of pupils could swim 25m and use a range of strokes effectively. </a:t>
                      </a:r>
                      <a:r>
                        <a:rPr lang="en-US" sz="600" b="1" dirty="0">
                          <a:solidFill>
                            <a:schemeClr val="accent1">
                              <a:lumMod val="75000"/>
                            </a:schemeClr>
                          </a:solidFill>
                          <a:latin typeface="Calibri" panose="020F0502020204030204" pitchFamily="34" charset="0"/>
                          <a:cs typeface="Calibri" panose="020F0502020204030204" pitchFamily="34" charset="0"/>
                        </a:rPr>
                        <a:t>Now</a:t>
                      </a:r>
                      <a:r>
                        <a:rPr lang="en-US" sz="600" b="0" dirty="0">
                          <a:solidFill>
                            <a:schemeClr val="accent1">
                              <a:lumMod val="75000"/>
                            </a:schemeClr>
                          </a:solidFill>
                          <a:latin typeface="Calibri" panose="020F0502020204030204" pitchFamily="34" charset="0"/>
                          <a:cs typeface="Calibri" panose="020F0502020204030204" pitchFamily="34" charset="0"/>
                        </a:rPr>
                        <a:t> in July 2026, these pupils are year 6, and  60% of year 6 pupils can swim 25m, perform safe self rescue and use a range of strokes.</a:t>
                      </a:r>
                      <a:endParaRPr lang="en-US" sz="600" b="0" dirty="0">
                        <a:solidFill>
                          <a:schemeClr val="accent1">
                            <a:lumMod val="75000"/>
                          </a:schemeClr>
                        </a:solidFill>
                        <a:highlight>
                          <a:srgbClr val="00FF00"/>
                        </a:highligh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accent3"/>
                          </a:solidFill>
                          <a:latin typeface="Calibri" panose="020F0502020204030204" pitchFamily="34" charset="0"/>
                          <a:cs typeface="Calibri" panose="020F0502020204030204" pitchFamily="34" charset="0"/>
                        </a:rPr>
                        <a:t>The school are committed to raising the required funds for top up swimming going forwards. Engaging parents to continue their child’s swimming progression.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a:solidFill>
                            <a:schemeClr val="accent3"/>
                          </a:solidFill>
                          <a:latin typeface="Calibri" panose="020F0502020204030204" pitchFamily="34" charset="0"/>
                          <a:cs typeface="Calibri" panose="020F0502020204030204" pitchFamily="34" charset="0"/>
                        </a:rPr>
                        <a:t>Swimming assessment reports and data. </a:t>
                      </a:r>
                      <a:endParaRPr lang="en-US" sz="7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accent1">
                              <a:lumMod val="75000"/>
                            </a:schemeClr>
                          </a:solidFill>
                          <a:latin typeface="Calibri" panose="020F0502020204030204" pitchFamily="34" charset="0"/>
                          <a:cs typeface="Calibri" panose="020F0502020204030204" pitchFamily="34" charset="0"/>
                        </a:rPr>
                        <a:t>£3,375.75 = Top-up swimming lessons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accent1">
                              <a:lumMod val="75000"/>
                            </a:schemeClr>
                          </a:solidFill>
                          <a:latin typeface="Calibri" panose="020F0502020204030204" pitchFamily="34" charset="0"/>
                          <a:cs typeface="Calibri" panose="020F0502020204030204" pitchFamily="34" charset="0"/>
                        </a:rPr>
                        <a:t>(£96.45 per week)</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b="1" dirty="0">
                          <a:solidFill>
                            <a:schemeClr val="accent1">
                              <a:lumMod val="75000"/>
                            </a:schemeClr>
                          </a:solidFill>
                          <a:latin typeface="Calibri" panose="020F0502020204030204" pitchFamily="34" charset="0"/>
                          <a:cs typeface="Calibri" panose="020F0502020204030204" pitchFamily="34" charset="0"/>
                        </a:rPr>
                        <a:t>Autumn = 13wks</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b="1" dirty="0">
                          <a:solidFill>
                            <a:schemeClr val="accent1">
                              <a:lumMod val="75000"/>
                            </a:schemeClr>
                          </a:solidFill>
                          <a:latin typeface="Calibri" panose="020F0502020204030204" pitchFamily="34" charset="0"/>
                          <a:cs typeface="Calibri" panose="020F0502020204030204" pitchFamily="34" charset="0"/>
                        </a:rPr>
                        <a:t>Spring = 11wks</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b="1" dirty="0">
                          <a:solidFill>
                            <a:schemeClr val="accent1">
                              <a:lumMod val="75000"/>
                            </a:schemeClr>
                          </a:solidFill>
                          <a:latin typeface="Calibri" panose="020F0502020204030204" pitchFamily="34" charset="0"/>
                          <a:cs typeface="Calibri" panose="020F0502020204030204" pitchFamily="34" charset="0"/>
                        </a:rPr>
                        <a:t>Summer = 11wks</a:t>
                      </a:r>
                      <a:endParaRPr lang="en-US" sz="600" b="1"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5744538"/>
                  </a:ext>
                </a:extLst>
              </a:tr>
            </a:tbl>
          </a:graphicData>
        </a:graphic>
      </p:graphicFrame>
    </p:spTree>
    <p:extLst>
      <p:ext uri="{BB962C8B-B14F-4D97-AF65-F5344CB8AC3E}">
        <p14:creationId xmlns:p14="http://schemas.microsoft.com/office/powerpoint/2010/main" val="34335552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659</TotalTime>
  <Words>3625</Words>
  <Application>Microsoft Office PowerPoint</Application>
  <PresentationFormat>Custom</PresentationFormat>
  <Paragraphs>348</Paragraphs>
  <Slides>12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Tom Wale</cp:lastModifiedBy>
  <cp:revision>43</cp:revision>
  <dcterms:created xsi:type="dcterms:W3CDTF">2025-10-08T18:09:30Z</dcterms:created>
  <dcterms:modified xsi:type="dcterms:W3CDTF">2026-07-24T11:26:23Z</dcterms:modified>
</cp:coreProperties>
</file>