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3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6E728-56E4-4032-BC00-91AB57B97F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4C9A59-E89F-4771-A6FD-DC39A60743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A99C3-CA13-47D0-9C9C-669D26824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8F3AF-255C-4CFE-A56B-2F7C25E7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A95F0-9D2F-4F89-A3CB-3A147205E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509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051F8-73D4-49DA-9B0F-0EF8E0C67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31B99-2308-4B67-B09E-41C32FA54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A52833-6471-4EC8-8930-B3E16872E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0B50A-FC81-4678-B49A-13C1B14BA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712A2-8A39-4048-867A-E0B3DE382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267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7A44C-334D-423C-BB74-543AE9A5B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1DF70-88F0-4877-86D4-42EC84CBEF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DCB8B-E90D-46A9-B71A-FA4708EA3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7F1F92-1B40-472E-A039-0E0124828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55CB32-6004-45F6-99FE-5550DC8C6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616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0A532-DB74-4C87-A374-80EDEAD11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24B6A9-9BFD-4CC4-8524-36A003B3CC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D346DA-D37C-4AB6-8131-2C23C456EC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AF3648-F5AD-4C2E-BE52-6835ACA18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EC8D59-AB7F-4A00-80BE-64038D050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31AB3C-B8F4-4457-AFEA-54D33C6D3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376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A4E18-5EB6-44DC-AB47-44EA70C90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0E0ED-7698-4967-84A2-22D102683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197E96-959E-40CD-A693-B4C2E6DD52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1DC811-6AE1-4867-B12A-A20211DAB5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FAC3B5-8472-40A0-9647-EA998D03E3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7C8B79-4E96-48D4-AEA2-08A5DC77F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2E5F80-EB81-4105-AA50-5D255F8BE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2C3D49-1E05-49F6-82D2-89023677A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077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8E94E-0BDE-4386-8ECB-843E3C0C9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CE5849-1477-4062-9CAE-6EAB6AEB4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75D84A-1BAD-4290-AEBF-186A90FEC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62A749-36F6-4756-8BA5-D1C985200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257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DCAA69-0C4A-49A8-9B14-2F427F4A1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57DC38-944D-4015-AD4A-FDB4E0BC3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41106C-CA64-4B07-8122-63650594E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362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C3E23-AC71-4D36-9D88-F81148FB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54D179-22A3-4238-A078-AE8A850DE2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B35DCA-8B44-4716-93E5-6D08E9A0A5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FE08F6-A9C2-4E14-9B57-46C99061A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6F65BE-5A89-4F77-BA94-9A9987B2D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769B7E-9655-40B4-9F6A-304D9198B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060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F6A77-1941-44E7-973E-B4047AAD9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E6CBC0-F4D8-4D79-9157-D97E7773FF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7B97C1-0A14-4FA9-8BD4-5DC0CCB908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0AE659-E762-42CE-B188-C35958298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BB9E70-B1E7-4638-AE4B-723247A96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3D9754-1DB2-4D40-8B34-87D855DAE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73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80E70-E83D-46D5-BD8F-F11D5FA7B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261E33-35B0-4A6C-82BC-4C1C7BBA51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F3522A-FD0E-4C6A-88A1-64F687DAB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66095A-EC7E-4F47-ABAA-B5241FBAE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F90F1E-C5D7-4871-9C26-D1AFC74DF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235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B215E-4E89-4474-80EC-7076E8067C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F87EA-BDBC-4F79-BBB7-0D7CAF56B4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8E01C2-DC66-4299-A9E8-5AFBA4DCD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C35412-5DB1-4274-8568-6CDCF88CD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23A180-647A-4054-A5DE-880E18BB0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741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BCE73E-A077-472D-9B99-6D4FE4E48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988EC8-1E73-481F-978D-E5214AE8F1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25FCF0-7134-41C6-B7B7-1EAC482B1B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47E68-E892-46CE-9747-BC15BAA2738E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1EF38B-CBA7-4F1D-B73A-EDD8995911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5F25C-D4AF-4C06-A28B-07FCCA4674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E5DC2-6E9D-46D3-906B-6F5A197BC3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364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C30AB-2C3E-4696-8C49-35B3FB905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791104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C00000"/>
                </a:solidFill>
              </a:rPr>
              <a:t>Personal Development at </a:t>
            </a:r>
            <a:r>
              <a:rPr lang="en-GB" b="1" u="sng" dirty="0" err="1">
                <a:solidFill>
                  <a:srgbClr val="C00000"/>
                </a:solidFill>
              </a:rPr>
              <a:t>Fordbridge</a:t>
            </a:r>
            <a:r>
              <a:rPr lang="en-GB" b="1" u="sng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694DD1-C0D1-478D-9CFA-8447A7F329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7300" y="2290233"/>
            <a:ext cx="9144000" cy="673100"/>
          </a:xfrm>
        </p:spPr>
        <p:txBody>
          <a:bodyPr>
            <a:normAutofit fontScale="25000" lnSpcReduction="20000"/>
          </a:bodyPr>
          <a:lstStyle/>
          <a:p>
            <a:pPr marL="1143000" indent="-1143000" algn="l" fontAlgn="base">
              <a:buFont typeface="Arial" panose="020B0604020202020204" pitchFamily="34" charset="0"/>
              <a:buChar char="•"/>
            </a:pPr>
            <a:r>
              <a:rPr lang="en-US" sz="9600" dirty="0"/>
              <a:t>Vision for PD</a:t>
            </a:r>
          </a:p>
          <a:p>
            <a:pPr marL="1143000" indent="-1143000" algn="l" fontAlgn="base">
              <a:buFont typeface="Arial" panose="020B0604020202020204" pitchFamily="34" charset="0"/>
              <a:buChar char="•"/>
            </a:pPr>
            <a:r>
              <a:rPr lang="en-US" sz="9600" dirty="0"/>
              <a:t>Achievements this year in PD</a:t>
            </a:r>
          </a:p>
          <a:p>
            <a:pPr marL="1143000" indent="-1143000" algn="l" fontAlgn="base">
              <a:buFont typeface="Arial" panose="020B0604020202020204" pitchFamily="34" charset="0"/>
              <a:buChar char="•"/>
            </a:pPr>
            <a:r>
              <a:rPr lang="en-US" sz="9600" dirty="0"/>
              <a:t>Links to whole school priorities</a:t>
            </a:r>
          </a:p>
          <a:p>
            <a:pPr marL="1143000" indent="-1143000" algn="l" fontAlgn="base">
              <a:buFont typeface="Arial" panose="020B0604020202020204" pitchFamily="34" charset="0"/>
              <a:buChar char="•"/>
            </a:pPr>
            <a:r>
              <a:rPr lang="en-US" sz="9600" dirty="0"/>
              <a:t>Monitoring of PD</a:t>
            </a:r>
          </a:p>
          <a:p>
            <a:pPr marL="1143000" indent="-1143000" algn="l" fontAlgn="base">
              <a:buFont typeface="Arial" panose="020B0604020202020204" pitchFamily="34" charset="0"/>
              <a:buChar char="•"/>
            </a:pPr>
            <a:r>
              <a:rPr lang="en-US" sz="9600" dirty="0"/>
              <a:t>Inclusion and Equality within PD. </a:t>
            </a:r>
          </a:p>
          <a:p>
            <a:pPr marL="1143000" indent="-1143000" algn="l" fontAlgn="base">
              <a:buFont typeface="Arial" panose="020B0604020202020204" pitchFamily="34" charset="0"/>
              <a:buChar char="•"/>
            </a:pPr>
            <a:r>
              <a:rPr lang="en-US" sz="9600" dirty="0"/>
              <a:t>Focus for next year for PD.</a:t>
            </a:r>
          </a:p>
          <a:p>
            <a:br>
              <a:rPr lang="en-US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B1E2A2-A7D6-42D7-BC60-0179EEE14D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2989" y="4858476"/>
            <a:ext cx="2055308" cy="1754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877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EE95D-0341-4ACB-BD4A-1A791ECA5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066" y="187325"/>
            <a:ext cx="10515600" cy="1325563"/>
          </a:xfrm>
        </p:spPr>
        <p:txBody>
          <a:bodyPr/>
          <a:lstStyle/>
          <a:p>
            <a:r>
              <a:rPr lang="en-US" b="1" u="sng" dirty="0">
                <a:solidFill>
                  <a:srgbClr val="C00000"/>
                </a:solidFill>
              </a:rPr>
              <a:t>Our Vision for Personal Development at </a:t>
            </a:r>
            <a:r>
              <a:rPr lang="en-US" b="1" u="sng" dirty="0" err="1">
                <a:solidFill>
                  <a:srgbClr val="C00000"/>
                </a:solidFill>
              </a:rPr>
              <a:t>Fordbridge</a:t>
            </a:r>
            <a:r>
              <a:rPr lang="en-US" b="1" u="sng" dirty="0">
                <a:solidFill>
                  <a:srgbClr val="C00000"/>
                </a:solidFill>
              </a:rPr>
              <a:t> Community Primary School</a:t>
            </a:r>
            <a:endParaRPr lang="en-GB" b="1" u="sng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A3406-ADBA-4541-A563-B47E7313C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/>
              <a:t>At </a:t>
            </a:r>
            <a:r>
              <a:rPr lang="en-US" dirty="0" err="1"/>
              <a:t>Fordbridge</a:t>
            </a:r>
            <a:r>
              <a:rPr lang="en-US" dirty="0"/>
              <a:t>, we believe education is about </a:t>
            </a:r>
            <a:r>
              <a:rPr lang="en-US" b="1" dirty="0"/>
              <a:t>more than academic achievement </a:t>
            </a:r>
            <a:r>
              <a:rPr lang="en-US" dirty="0"/>
              <a:t>— it's about nurturing the whole child. Our Personal Development curriculum is designed to support children in becoming </a:t>
            </a:r>
            <a:r>
              <a:rPr lang="en-US" b="1" dirty="0"/>
              <a:t>confident, compassionate, </a:t>
            </a:r>
            <a:r>
              <a:rPr lang="en-US" dirty="0"/>
              <a:t>and</a:t>
            </a:r>
            <a:r>
              <a:rPr lang="en-US" b="1" dirty="0"/>
              <a:t> capable i</a:t>
            </a:r>
            <a:r>
              <a:rPr lang="en-US" dirty="0"/>
              <a:t>ndividuals, ready to </a:t>
            </a:r>
            <a:r>
              <a:rPr lang="en-US" b="1" dirty="0"/>
              <a:t>thrive in a complex and diverse world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We focus on the </a:t>
            </a:r>
            <a:r>
              <a:rPr lang="en-US" b="1" dirty="0"/>
              <a:t>spiritual, moral, cultural, mental</a:t>
            </a:r>
            <a:r>
              <a:rPr lang="en-US" dirty="0"/>
              <a:t>, and </a:t>
            </a:r>
            <a:r>
              <a:rPr lang="en-US" b="1" dirty="0"/>
              <a:t>physical</a:t>
            </a:r>
            <a:r>
              <a:rPr lang="en-US" dirty="0"/>
              <a:t> development of every pupil, helping them understand their place in society both locally and globally. Through meaningful experiences, we </a:t>
            </a:r>
            <a:r>
              <a:rPr lang="en-US" b="1" dirty="0"/>
              <a:t>empower children to face moral, social, and cultural challenges with integrity and resilience.</a:t>
            </a:r>
          </a:p>
          <a:p>
            <a:pPr marL="0" indent="0">
              <a:buNone/>
            </a:pPr>
            <a:r>
              <a:rPr lang="en-US" dirty="0"/>
              <a:t>Our curriculum promotes </a:t>
            </a:r>
            <a:r>
              <a:rPr lang="en-US" b="1" dirty="0"/>
              <a:t>responsible citizenship </a:t>
            </a:r>
            <a:r>
              <a:rPr lang="en-US" dirty="0"/>
              <a:t>by encouraging an understanding of rights and responsibilities, and </a:t>
            </a:r>
            <a:r>
              <a:rPr lang="en-US" b="1" dirty="0"/>
              <a:t>preparing pupils for the opportunities and challenges of adult life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Beyond the classroom, we offer </a:t>
            </a:r>
            <a:r>
              <a:rPr lang="en-US" b="1" dirty="0"/>
              <a:t>inclusive and creative experiences </a:t>
            </a:r>
            <a:r>
              <a:rPr lang="en-US" dirty="0"/>
              <a:t>that spark </a:t>
            </a:r>
            <a:r>
              <a:rPr lang="en-US" b="1" dirty="0"/>
              <a:t>curiosity </a:t>
            </a:r>
            <a:r>
              <a:rPr lang="en-US" dirty="0"/>
              <a:t>and </a:t>
            </a:r>
            <a:r>
              <a:rPr lang="en-US" b="1" dirty="0"/>
              <a:t>ambition. </a:t>
            </a:r>
            <a:r>
              <a:rPr lang="en-US" dirty="0"/>
              <a:t>Our school provides a wealth of extra-curricular clubs, ranging from performing arts and sports to technology, academic enrichment, and STEM activities — ensuring every child can </a:t>
            </a:r>
            <a:r>
              <a:rPr lang="en-US" b="1" dirty="0"/>
              <a:t>discover and develop their unique talents</a:t>
            </a:r>
            <a:r>
              <a:rPr lang="en-US" dirty="0"/>
              <a:t>. With the support of families, staff, and community partners, we also provide </a:t>
            </a:r>
            <a:r>
              <a:rPr lang="en-US" b="1" dirty="0"/>
              <a:t>enriching vocational opportunities that raise aspirations and broaden horizons for every child.</a:t>
            </a:r>
            <a:endParaRPr lang="en-GB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DD07F2-CC8F-4198-8527-78FBA75EC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9692" y="5532437"/>
            <a:ext cx="1448215" cy="123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484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96AC9-1933-4B83-AE8E-8ACD3AA44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C00000"/>
                </a:solidFill>
              </a:rPr>
              <a:t>Achievements this year in your subject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DA536B-C035-4160-95DA-FEDDBAC888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/>
              <a:t>Collaboration for the MAT to re-brand </a:t>
            </a:r>
            <a:r>
              <a:rPr lang="en-GB" dirty="0" err="1"/>
              <a:t>Fordbridge</a:t>
            </a:r>
            <a:r>
              <a:rPr lang="en-GB" dirty="0"/>
              <a:t> Futures as Flourishing Futures (see brochure). </a:t>
            </a:r>
          </a:p>
          <a:p>
            <a:r>
              <a:rPr lang="en-GB" dirty="0"/>
              <a:t>35 extra-curricular clubs ran each term.</a:t>
            </a:r>
          </a:p>
          <a:p>
            <a:r>
              <a:rPr lang="en-GB" dirty="0"/>
              <a:t>20 Flourishing Futures vocational sessions held each term for Y3-6. Including external support from NEC Summer term in; catering, </a:t>
            </a:r>
            <a:r>
              <a:rPr lang="en-GB" dirty="0" err="1"/>
              <a:t>construcyion</a:t>
            </a:r>
            <a:r>
              <a:rPr lang="en-GB" dirty="0"/>
              <a:t>, events, tech and recruitment and marketing.</a:t>
            </a:r>
          </a:p>
          <a:p>
            <a:r>
              <a:rPr lang="en-GB" dirty="0"/>
              <a:t>Absolute Education introduced as a tracking system for all opportunities beyond the classroom (see next slide for scores on the doors)</a:t>
            </a:r>
          </a:p>
          <a:p>
            <a:r>
              <a:rPr lang="en-GB" dirty="0"/>
              <a:t>Trips/residentials well attended (planned over a child’s time at FB to ensure range of experiences). </a:t>
            </a:r>
          </a:p>
          <a:p>
            <a:r>
              <a:rPr lang="en-GB" dirty="0"/>
              <a:t>Dojo Bank successfully re-launched (new Digital Champion currently being trained to take over)</a:t>
            </a:r>
          </a:p>
          <a:p>
            <a:pPr lvl="0"/>
            <a:r>
              <a:rPr lang="en-GB" dirty="0"/>
              <a:t>Relationships with key local national stakeholders supports with enhancing personalised experiences such as graduation as well as supporting with maintaining school environment through volunteering scheme and Christmas drives (NEC Group)</a:t>
            </a:r>
          </a:p>
          <a:p>
            <a:pPr lvl="0"/>
            <a:r>
              <a:rPr lang="en-GB" dirty="0"/>
              <a:t>Careers Day in Year 6 (exposure to over 30 different careers; many of which were ex- pupils).</a:t>
            </a:r>
          </a:p>
          <a:p>
            <a:pPr lvl="0"/>
            <a:r>
              <a:rPr lang="en-GB" dirty="0"/>
              <a:t>Parental survey evidenced positive responses to Personal Development.</a:t>
            </a:r>
          </a:p>
          <a:p>
            <a:pPr lvl="0"/>
            <a:r>
              <a:rPr lang="en-GB" dirty="0"/>
              <a:t>Equality Silver Mark through </a:t>
            </a:r>
            <a:r>
              <a:rPr lang="en-GB" dirty="0" err="1"/>
              <a:t>EqualiTeach</a:t>
            </a:r>
            <a:r>
              <a:rPr lang="en-GB" dirty="0"/>
              <a:t> achieved. </a:t>
            </a:r>
          </a:p>
          <a:p>
            <a:pPr lvl="0"/>
            <a:r>
              <a:rPr lang="en-GB" dirty="0"/>
              <a:t>SEND and Inclusion Award through SENDIA 70% complete as per interim review (deadline October 2025).</a:t>
            </a:r>
          </a:p>
          <a:p>
            <a:r>
              <a:rPr lang="en-GB" dirty="0"/>
              <a:t>100% of sports comps attended (with at least ¼ entering more than 1 team). In addition, separate SEND comps are also attended with more than one team. </a:t>
            </a:r>
          </a:p>
          <a:p>
            <a:r>
              <a:rPr lang="en-GB" dirty="0"/>
              <a:t>Assemblies run on a bi-weekly basis (Where in the World and a Values picture story) which exposes children to current events as well as stories linked to protected characteristics and our school values to reflect the rich and diverse community we serve.</a:t>
            </a:r>
          </a:p>
          <a:p>
            <a:pPr marL="0" lv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8F734B-DB90-4DCC-9D49-4BC8F01AFA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600" y="5801510"/>
            <a:ext cx="5070963" cy="9050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74318A-6031-449E-9D82-DF4C44FDE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1669" y="151454"/>
            <a:ext cx="1722597" cy="147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359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96AC9-1933-4B83-AE8E-8ACD3AA44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C00000"/>
                </a:solidFill>
              </a:rPr>
              <a:t>Achievements this year in your subject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DA536B-C035-4160-95DA-FEDDBAC888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56125"/>
          </a:xfrm>
        </p:spPr>
        <p:txBody>
          <a:bodyPr>
            <a:normAutofit fontScale="55000" lnSpcReduction="20000"/>
          </a:bodyPr>
          <a:lstStyle/>
          <a:p>
            <a:r>
              <a:rPr lang="en-GB" sz="2900" dirty="0"/>
              <a:t>274 children attending graduation at ICC in Birmingham and 400 parents/carers.</a:t>
            </a:r>
          </a:p>
          <a:p>
            <a:endParaRPr lang="en-GB" sz="2900" dirty="0"/>
          </a:p>
          <a:p>
            <a:pPr marL="0" indent="0">
              <a:buNone/>
            </a:pPr>
            <a:endParaRPr lang="en-GB" sz="2900" dirty="0"/>
          </a:p>
          <a:p>
            <a:pPr marL="0" indent="0">
              <a:buNone/>
            </a:pPr>
            <a:endParaRPr lang="en-GB" sz="2900" dirty="0"/>
          </a:p>
          <a:p>
            <a:r>
              <a:rPr lang="en-GB" sz="2900" dirty="0"/>
              <a:t>Curriculum regularly reviewed to ensure representation, diversity, ‘fit for purpose’, considers the community we serve and inspires… whilst adhering to NC. </a:t>
            </a:r>
          </a:p>
          <a:p>
            <a:r>
              <a:rPr lang="en-GB" sz="2900" dirty="0"/>
              <a:t>PSHE opportunities include: HSBC lessons to support economic knowledge, Blue Cross pet safety, DHL Road Safety, Life Base, Loudmouth (Y5-6), Ned (show to support resilience), NSPCC assembly, water/winter safety, Walk to School week, </a:t>
            </a:r>
            <a:r>
              <a:rPr lang="en-GB" sz="2900" dirty="0" err="1"/>
              <a:t>Scootability</a:t>
            </a:r>
            <a:r>
              <a:rPr lang="en-GB" sz="2900" dirty="0"/>
              <a:t>, </a:t>
            </a:r>
            <a:r>
              <a:rPr lang="en-GB" sz="2900" dirty="0" err="1"/>
              <a:t>Bikeability</a:t>
            </a:r>
            <a:r>
              <a:rPr lang="en-GB" sz="2900" dirty="0"/>
              <a:t>, Kindness cards initiative.</a:t>
            </a:r>
          </a:p>
          <a:p>
            <a:r>
              <a:rPr lang="en-GB" sz="2900" dirty="0"/>
              <a:t>Significant days/ weeks through PSHE team recognised such as Yellow Day/ Mental Health Day, as well as national charity days such as Red Nose Day and Children in Need.</a:t>
            </a:r>
          </a:p>
          <a:p>
            <a:r>
              <a:rPr lang="en-GB" sz="2900" dirty="0"/>
              <a:t>Values Champions continue to be referred to across all elements of school which now include sporting ‘values champions’ to continue to embed and ‘develop pupil’s character’.</a:t>
            </a:r>
          </a:p>
          <a:p>
            <a:r>
              <a:rPr lang="en-GB" sz="2900" dirty="0"/>
              <a:t>Pioneers developed across a range of subjects (Music/Art/DT/PE/Flourishing Futures).</a:t>
            </a:r>
          </a:p>
          <a:p>
            <a:endParaRPr lang="en-GB" dirty="0"/>
          </a:p>
          <a:p>
            <a:pPr marL="0" lv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8F734B-DB90-4DCC-9D49-4BC8F01AFA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9703" y="5481750"/>
            <a:ext cx="5934563" cy="10591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74318A-6031-449E-9D82-DF4C44FDE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1488" y="151454"/>
            <a:ext cx="1382778" cy="11802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8D13C1-0D94-423B-81CA-73A9D9CC61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3818" y="1331733"/>
            <a:ext cx="3126082" cy="165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577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E2FA9-0EE8-4DB8-9726-30A1683A5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2768600" cy="1325563"/>
          </a:xfrm>
        </p:spPr>
        <p:txBody>
          <a:bodyPr>
            <a:normAutofit/>
          </a:bodyPr>
          <a:lstStyle/>
          <a:p>
            <a:r>
              <a:rPr lang="en-GB" sz="3600" b="1" u="sng" dirty="0">
                <a:solidFill>
                  <a:srgbClr val="C00000"/>
                </a:solidFill>
              </a:rPr>
              <a:t>MAT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1172E-E336-4482-8748-AFA28FD620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265853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*Target now achieved through 2x DT sessions dedicated to re-launch of Flourishing Futures with clear guidance and time to plan for these sessions to ensure a more vocational approach.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7E8E12-0B3D-446B-9637-C1AA44A88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0332" y="135698"/>
            <a:ext cx="8068801" cy="59253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43675A-F1F8-4E4B-BBAC-077C1BCD3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092" y="5558896"/>
            <a:ext cx="1448215" cy="123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001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4653C-D25E-4689-82E3-F8C9827F4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067" y="1"/>
            <a:ext cx="10515600" cy="647170"/>
          </a:xfrm>
        </p:spPr>
        <p:txBody>
          <a:bodyPr>
            <a:normAutofit/>
          </a:bodyPr>
          <a:lstStyle/>
          <a:p>
            <a:r>
              <a:rPr lang="en-US" sz="3200" b="1" u="sng" dirty="0">
                <a:solidFill>
                  <a:srgbClr val="C00000"/>
                </a:solidFill>
              </a:rPr>
              <a:t>Achievements this year - DATA</a:t>
            </a:r>
            <a:endParaRPr lang="en-GB" sz="3200" b="1" u="sng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247E3C-ACD8-4CF2-B82D-89A3FF7142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926" y="624415"/>
            <a:ext cx="10515600" cy="435133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100% of all pupils attended either an extra-curricular club or competition this academic year; inclusive of pupil premium children and pupils with SEND.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XXXX children from Y2-6 achieved 100 extra-curricular hours this year.</a:t>
            </a:r>
          </a:p>
          <a:p>
            <a:r>
              <a:rPr lang="en-GB" b="1" dirty="0"/>
              <a:t>Parent views (out of 214 responses) </a:t>
            </a:r>
          </a:p>
          <a:p>
            <a:pPr marL="0" indent="0">
              <a:buNone/>
            </a:pPr>
            <a:r>
              <a:rPr lang="en-GB" dirty="0"/>
              <a:t>100% of pupils attend an after school club. </a:t>
            </a:r>
          </a:p>
          <a:p>
            <a:pPr marL="0" indent="0">
              <a:buNone/>
            </a:pPr>
            <a:r>
              <a:rPr lang="en-GB" dirty="0"/>
              <a:t>99.5% of pupils enjoy a club. </a:t>
            </a:r>
          </a:p>
          <a:p>
            <a:pPr marL="0" indent="0">
              <a:buNone/>
            </a:pPr>
            <a:r>
              <a:rPr lang="en-GB" dirty="0"/>
              <a:t>97.2% felt that it linked to and support the curriculum. </a:t>
            </a:r>
          </a:p>
          <a:p>
            <a:pPr marL="0" indent="0">
              <a:buNone/>
            </a:pPr>
            <a:r>
              <a:rPr lang="en-GB" dirty="0"/>
              <a:t>98.6% - supports wider development</a:t>
            </a:r>
          </a:p>
          <a:p>
            <a:pPr marL="0" indent="0">
              <a:buNone/>
            </a:pPr>
            <a:r>
              <a:rPr lang="en-GB" dirty="0"/>
              <a:t>93% supports with attendance</a:t>
            </a:r>
          </a:p>
          <a:p>
            <a:pPr marL="0" indent="0">
              <a:buNone/>
            </a:pPr>
            <a:r>
              <a:rPr lang="en-GB" dirty="0"/>
              <a:t>97.7% supports with behaviour (no red cards attend) – suspensions halved this academic year (both number of pupils and sessions missed). </a:t>
            </a:r>
          </a:p>
          <a:p>
            <a:pPr marL="0" indent="0">
              <a:buNone/>
            </a:pPr>
            <a:r>
              <a:rPr lang="en-GB" dirty="0"/>
              <a:t>Over 90% said extra-curricular opportunities were excellent. 8% ‘good’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576B96-E94B-4A65-9861-B3194DB89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5168" y="942715"/>
            <a:ext cx="4973666" cy="12458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1BADD4-F133-465B-9F6C-5364072A02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785" y="4636057"/>
            <a:ext cx="7501467" cy="222194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19EFEB-C581-4F76-A7AD-099478115648}"/>
              </a:ext>
            </a:extLst>
          </p:cNvPr>
          <p:cNvSpPr txBox="1"/>
          <p:nvPr/>
        </p:nvSpPr>
        <p:spPr>
          <a:xfrm>
            <a:off x="8834968" y="4636057"/>
            <a:ext cx="25738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 *Lower participation for girls in Y2&amp;6 – pupil voice to be taken Summer 1. 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*Girls higher in Y4-6 due to large numbers in choir.</a:t>
            </a:r>
          </a:p>
        </p:txBody>
      </p:sp>
    </p:spTree>
    <p:extLst>
      <p:ext uri="{BB962C8B-B14F-4D97-AF65-F5344CB8AC3E}">
        <p14:creationId xmlns:p14="http://schemas.microsoft.com/office/powerpoint/2010/main" val="2543802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C15F9-51BC-48DE-AD8F-C654380D4A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90599" y="250482"/>
            <a:ext cx="6382298" cy="782637"/>
          </a:xfrm>
        </p:spPr>
        <p:txBody>
          <a:bodyPr>
            <a:noAutofit/>
          </a:bodyPr>
          <a:lstStyle/>
          <a:p>
            <a:r>
              <a:rPr lang="en-GB" sz="3600" b="1" u="sng" dirty="0">
                <a:solidFill>
                  <a:srgbClr val="C00000"/>
                </a:solidFill>
              </a:rPr>
              <a:t>SEND and PD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6338FC-766D-45E8-817B-54BFB115AF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4694D7-1728-427F-83D9-C03A03B653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97" y="1801457"/>
            <a:ext cx="5100581" cy="19041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2DA573-98B1-4470-B5E3-0001DB09EB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2866" y="3963804"/>
            <a:ext cx="5703309" cy="21911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C6E967-062B-41B4-8CD0-D343EBB782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470" y="4372839"/>
            <a:ext cx="4880534" cy="19041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D4890A-CC9F-48AB-869A-C8FB0C8587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4698" y="2031267"/>
            <a:ext cx="5271477" cy="13472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D66855-226E-499A-965F-0DA9DC9B8D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1699" y="91635"/>
            <a:ext cx="6925642" cy="1381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658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A506A-9F28-4656-B17A-5F5E83080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C00000"/>
                </a:solidFill>
              </a:rPr>
              <a:t>Monitoring of your subject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F6D36-BE21-42AC-A43A-6D0BA109F1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Absolute Education – extra –curricular data</a:t>
            </a:r>
          </a:p>
          <a:p>
            <a:pPr marL="0" indent="0">
              <a:buNone/>
            </a:pPr>
            <a:r>
              <a:rPr lang="en-GB" dirty="0"/>
              <a:t>Parental Surveys through </a:t>
            </a:r>
            <a:r>
              <a:rPr lang="en-GB" dirty="0" err="1"/>
              <a:t>parentmails</a:t>
            </a:r>
            <a:r>
              <a:rPr lang="en-GB" dirty="0"/>
              <a:t>/Microsoft forms/1:1 meetings/ SEND review meetings. </a:t>
            </a:r>
          </a:p>
          <a:p>
            <a:pPr marL="0" indent="0">
              <a:buNone/>
            </a:pPr>
            <a:r>
              <a:rPr lang="en-GB" dirty="0"/>
              <a:t>INSIGHT/Birmingham continuums – to track individual progress/attainment</a:t>
            </a:r>
          </a:p>
          <a:p>
            <a:pPr marL="0" indent="0">
              <a:buNone/>
            </a:pPr>
            <a:r>
              <a:rPr lang="en-GB" dirty="0"/>
              <a:t>CPOMS – behaviour</a:t>
            </a:r>
          </a:p>
          <a:p>
            <a:pPr marL="0" indent="0">
              <a:buNone/>
            </a:pPr>
            <a:r>
              <a:rPr lang="en-GB" dirty="0"/>
              <a:t>Pupil voice through school council meetings and monitoring. </a:t>
            </a:r>
          </a:p>
          <a:p>
            <a:pPr marL="0" indent="0">
              <a:buNone/>
            </a:pPr>
            <a:r>
              <a:rPr lang="en-GB" dirty="0"/>
              <a:t>Curriculum/PD/SEND reviews (external/MAT).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594DB1-3EF8-445B-AFAD-FDDAA8C06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9692" y="5492221"/>
            <a:ext cx="1448215" cy="123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635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F05C5-CEF0-4518-9751-60452BFAD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C00000"/>
                </a:solidFill>
              </a:rPr>
              <a:t>Focus for next year…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BB18A-B908-4D1C-8FC2-55D9F21A6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Look into gaining UNICEF accreditation. </a:t>
            </a:r>
          </a:p>
          <a:p>
            <a:r>
              <a:rPr lang="en-GB" dirty="0"/>
              <a:t>Develop clubs further to ensure consistent attendance to all clubs. </a:t>
            </a:r>
          </a:p>
          <a:p>
            <a:r>
              <a:rPr lang="en-GB" dirty="0"/>
              <a:t>Secure ICC for a second year for graduation. </a:t>
            </a:r>
          </a:p>
          <a:p>
            <a:r>
              <a:rPr lang="en-GB" dirty="0"/>
              <a:t>Achieve Birmingham Airport bid (for third time). Both on behalf of FF and school to develop Launch Pad. </a:t>
            </a:r>
          </a:p>
          <a:p>
            <a:r>
              <a:rPr lang="en-GB" dirty="0"/>
              <a:t>To continue to develop links with local and national stakeholders to supplement curricular and extra-curricular offer.</a:t>
            </a:r>
          </a:p>
          <a:p>
            <a:r>
              <a:rPr lang="en-GB" dirty="0"/>
              <a:t>To develop Flourishing Futures programme within EYFS. </a:t>
            </a:r>
          </a:p>
          <a:p>
            <a:r>
              <a:rPr lang="en-GB" dirty="0"/>
              <a:t>To embed Flourishing Futures programme in KS1 and KS2.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D7AE80-CF63-47E8-98BE-FE82FC4855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8092" y="230188"/>
            <a:ext cx="1448215" cy="123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8077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1061</Words>
  <Application>Microsoft Office PowerPoint</Application>
  <PresentationFormat>Widescreen</PresentationFormat>
  <Paragraphs>75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Personal Development at Fordbridge </vt:lpstr>
      <vt:lpstr>Our Vision for Personal Development at Fordbridge Community Primary School</vt:lpstr>
      <vt:lpstr>Achievements this year in your subject </vt:lpstr>
      <vt:lpstr>Achievements this year in your subject </vt:lpstr>
      <vt:lpstr>MAT Review</vt:lpstr>
      <vt:lpstr>Achievements this year - DATA</vt:lpstr>
      <vt:lpstr>SEND and PD</vt:lpstr>
      <vt:lpstr>Monitoring of your subject </vt:lpstr>
      <vt:lpstr>Focus for next year…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Rance</dc:creator>
  <cp:lastModifiedBy>Harriett Simcox</cp:lastModifiedBy>
  <cp:revision>20</cp:revision>
  <dcterms:created xsi:type="dcterms:W3CDTF">2025-05-08T11:12:57Z</dcterms:created>
  <dcterms:modified xsi:type="dcterms:W3CDTF">2025-09-04T08:37:11Z</dcterms:modified>
</cp:coreProperties>
</file>