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85" r:id="rId2"/>
    <p:sldId id="283" r:id="rId3"/>
    <p:sldId id="286" r:id="rId4"/>
    <p:sldId id="287" r:id="rId5"/>
    <p:sldId id="288" r:id="rId6"/>
    <p:sldId id="289" r:id="rId7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0A78D-5E90-43B1-9B0D-63F27897D0CB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EA743-274C-4741-8A1B-A5F7D82B88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552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C20449C-BED0-4029-AD1A-C7C5C611C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8FA0953-BDCF-4463-97EB-07C3F44A2A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31863"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BD0484-472D-4438-B069-612663C465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45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7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9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3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05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77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403AA1-EF27-47B1-A0CF-54935BEDD611}" type="slidenum">
              <a:rPr lang="en-US" altLang="en-US" sz="1200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593707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C20449C-BED0-4029-AD1A-C7C5C611C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8FA0953-BDCF-4463-97EB-07C3F44A2A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31863"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BD0484-472D-4438-B069-612663C465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45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7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9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3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05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77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403AA1-EF27-47B1-A0CF-54935BEDD611}" type="slidenum">
              <a:rPr lang="en-US" altLang="en-US" sz="1200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99556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C20449C-BED0-4029-AD1A-C7C5C611C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8FA0953-BDCF-4463-97EB-07C3F44A2A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31863"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BD0484-472D-4438-B069-612663C465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45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7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9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3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05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77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403AA1-EF27-47B1-A0CF-54935BEDD611}" type="slidenum">
              <a:rPr lang="en-US" altLang="en-US" sz="1200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184433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C20449C-BED0-4029-AD1A-C7C5C611C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8FA0953-BDCF-4463-97EB-07C3F44A2A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31863"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BD0484-472D-4438-B069-612663C465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45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7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9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3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05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77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403AA1-EF27-47B1-A0CF-54935BEDD611}" type="slidenum">
              <a:rPr lang="en-US" altLang="en-US" sz="1200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573684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C20449C-BED0-4029-AD1A-C7C5C611C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8FA0953-BDCF-4463-97EB-07C3F44A2A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31863"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BD0484-472D-4438-B069-612663C465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45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7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9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3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05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77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403AA1-EF27-47B1-A0CF-54935BEDD611}" type="slidenum">
              <a:rPr lang="en-US" altLang="en-US" sz="1200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239864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C20449C-BED0-4029-AD1A-C7C5C611C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8FA0953-BDCF-4463-97EB-07C3F44A2A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31863"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BD0484-472D-4438-B069-612663C465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45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7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988" indent="-228600" defTabSz="1095375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3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05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7788" indent="-228600" defTabSz="10953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403AA1-EF27-47B1-A0CF-54935BEDD611}" type="slidenum">
              <a:rPr lang="en-US" altLang="en-US" sz="1200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42952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077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453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425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354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41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45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356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482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155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619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B0F20-7BA7-4F9F-B1C9-508BE6257A6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6B099-6DEF-4662-B237-2125620FF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701014" y="5323081"/>
            <a:ext cx="4038216" cy="5251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700575" y="3649750"/>
            <a:ext cx="4027793" cy="498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5460452" y="1720397"/>
            <a:ext cx="581512" cy="6243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3229860" y="9167042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F903ED0-2D89-45B3-8F7E-AB1BF9335DD8}"/>
              </a:ext>
            </a:extLst>
          </p:cNvPr>
          <p:cNvSpPr/>
          <p:nvPr/>
        </p:nvSpPr>
        <p:spPr>
          <a:xfrm>
            <a:off x="4775805" y="7355577"/>
            <a:ext cx="181036" cy="6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6364EE18-0A1B-4236-BD4A-85CDAA65F743}"/>
              </a:ext>
            </a:extLst>
          </p:cNvPr>
          <p:cNvSpPr/>
          <p:nvPr/>
        </p:nvSpPr>
        <p:spPr>
          <a:xfrm>
            <a:off x="2495838" y="7617806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9A630C-F87B-492F-B1D7-B6706014B159}"/>
              </a:ext>
            </a:extLst>
          </p:cNvPr>
          <p:cNvSpPr/>
          <p:nvPr/>
        </p:nvSpPr>
        <p:spPr>
          <a:xfrm>
            <a:off x="5477458" y="6188429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15A90BD2-6EA3-49A1-8D44-203FA4BAABBE}"/>
              </a:ext>
            </a:extLst>
          </p:cNvPr>
          <p:cNvSpPr/>
          <p:nvPr/>
        </p:nvSpPr>
        <p:spPr>
          <a:xfrm>
            <a:off x="1541829" y="4655387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4456" name="Rectangle 67">
            <a:extLst>
              <a:ext uri="{FF2B5EF4-FFF2-40B4-BE49-F238E27FC236}">
                <a16:creationId xmlns:a16="http://schemas.microsoft.com/office/drawing/2014/main" id="{3E9B9E07-DC45-4F08-B72F-E146BB0D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694" y="6797106"/>
            <a:ext cx="940293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553">
                <a:latin typeface="Arial" panose="020B0604020202020204" pitchFamily="34" charset="0"/>
              </a:rPr>
              <a:t>.</a:t>
            </a:r>
            <a:endParaRPr lang="en-GB" altLang="en-US" sz="553"/>
          </a:p>
        </p:txBody>
      </p:sp>
      <p:sp>
        <p:nvSpPr>
          <p:cNvPr id="14458" name="TextBox 95">
            <a:extLst>
              <a:ext uri="{FF2B5EF4-FFF2-40B4-BE49-F238E27FC236}">
                <a16:creationId xmlns:a16="http://schemas.microsoft.com/office/drawing/2014/main" id="{C8BDFB5F-34C5-44EE-8FF1-3E8F1C46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01" y="6059793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7030A0"/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4460" name="TextBox 95">
            <a:extLst>
              <a:ext uri="{FF2B5EF4-FFF2-40B4-BE49-F238E27FC236}">
                <a16:creationId xmlns:a16="http://schemas.microsoft.com/office/drawing/2014/main" id="{C717C525-AE99-4DE9-8464-89631738F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546" y="5875061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FF0000"/>
                </a:solidFill>
                <a:cs typeface="Calibri" panose="020F0502020204030204" pitchFamily="34" charset="0"/>
              </a:rPr>
              <a:t>.  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03C76F1-44C3-4518-A1B9-BB282691755F}"/>
              </a:ext>
            </a:extLst>
          </p:cNvPr>
          <p:cNvSpPr/>
          <p:nvPr/>
        </p:nvSpPr>
        <p:spPr>
          <a:xfrm>
            <a:off x="1494102" y="10663612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7336FEC-C8A1-4BC8-9C94-447C12757A96}"/>
              </a:ext>
            </a:extLst>
          </p:cNvPr>
          <p:cNvSpPr/>
          <p:nvPr/>
        </p:nvSpPr>
        <p:spPr>
          <a:xfrm>
            <a:off x="2136279" y="5178500"/>
            <a:ext cx="2606440" cy="686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51" name="Block Arc 50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464908" y="2020437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F0E38D3-DD30-4852-AF84-3811B9C1992C}"/>
              </a:ext>
            </a:extLst>
          </p:cNvPr>
          <p:cNvSpPr/>
          <p:nvPr/>
        </p:nvSpPr>
        <p:spPr>
          <a:xfrm>
            <a:off x="1700576" y="1743769"/>
            <a:ext cx="4027793" cy="4811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307015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790128-783C-4A42-A53C-3C389A826938}"/>
              </a:ext>
            </a:extLst>
          </p:cNvPr>
          <p:cNvSpPr/>
          <p:nvPr/>
        </p:nvSpPr>
        <p:spPr>
          <a:xfrm>
            <a:off x="1718661" y="7270964"/>
            <a:ext cx="4027793" cy="476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968F11-544A-4269-A8CC-372AACF17E51}"/>
              </a:ext>
            </a:extLst>
          </p:cNvPr>
          <p:cNvSpPr/>
          <p:nvPr/>
        </p:nvSpPr>
        <p:spPr>
          <a:xfrm>
            <a:off x="1668080" y="8932239"/>
            <a:ext cx="2832352" cy="4800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pic>
        <p:nvPicPr>
          <p:cNvPr id="1032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2" y="1803157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8" y="731579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0" descr="Arrow Left Icon 2745">
            <a:extLst>
              <a:ext uri="{FF2B5EF4-FFF2-40B4-BE49-F238E27FC236}">
                <a16:creationId xmlns:a16="http://schemas.microsoft.com/office/drawing/2014/main" id="{18C958F7-4644-4CA4-8A63-37B6E5AA3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92" y="16428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E3D3499-6B6C-419C-BB12-C0A6D169B7C3}"/>
              </a:ext>
            </a:extLst>
          </p:cNvPr>
          <p:cNvSpPr/>
          <p:nvPr/>
        </p:nvSpPr>
        <p:spPr>
          <a:xfrm rot="5400000">
            <a:off x="4445319" y="8799768"/>
            <a:ext cx="946845" cy="836620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EFB5B96-CD62-4F69-ABFA-0D98B66E4A57}"/>
              </a:ext>
            </a:extLst>
          </p:cNvPr>
          <p:cNvSpPr/>
          <p:nvPr/>
        </p:nvSpPr>
        <p:spPr>
          <a:xfrm>
            <a:off x="1477645" y="72663"/>
            <a:ext cx="53803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Progression of Narratives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Block Arc 63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04859" y="3889343"/>
            <a:ext cx="2172843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5" name="Block Arc 64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522686" y="5627204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7492033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pic>
        <p:nvPicPr>
          <p:cNvPr id="67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74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91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2" y="1791323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0" y="5402149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48" y="541852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46" y="7324201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26" y="898746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841992" y="5029204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5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5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2733" y="4298012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4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6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96310" y="3274687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3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7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4923384" y="56821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2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8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87394" y="49630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1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9123" y="6901091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6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798" y="999625"/>
            <a:ext cx="3517244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Retell familiar stories and recount events in sequence.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Focus on who, where and what.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Write own version of a familiar story in sequential order.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a simple structure: beginning – middle – end.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Separate words with spaces.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Capital letters (including proper nouns), full stops, question marks and exclamation marks.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Join clauses using simple conjunctions (and, but).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671496" y="931697"/>
            <a:ext cx="3100552" cy="219290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Plan and write own stories with a logical sequence of events.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Include descriptions of characters, setting and some speech.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Be consistent with tense.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progressive form of verbs in present or past tense.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Begin to use the possessive apostrophe and apostrophes for contractions.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subordinating and coordinating conjunctions.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Form lower-case letters and capital letters of the correct size and start joining letters.</a:t>
            </a:r>
          </a:p>
        </p:txBody>
      </p:sp>
      <p:sp>
        <p:nvSpPr>
          <p:cNvPr id="84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9691499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10870288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1427595" y="9691499"/>
            <a:ext cx="1150507" cy="2299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633414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3841992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5040610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407584" y="968638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657343" y="967963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2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25517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3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110457" y="9677202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4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329946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5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58128" y="10812538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6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92FCA4F-B46D-4E53-9823-51124A84505D}"/>
              </a:ext>
            </a:extLst>
          </p:cNvPr>
          <p:cNvSpPr/>
          <p:nvPr/>
        </p:nvSpPr>
        <p:spPr>
          <a:xfrm>
            <a:off x="216814" y="9301845"/>
            <a:ext cx="134075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Terminology</a:t>
            </a:r>
            <a:endParaRPr lang="en-US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030" y="9909530"/>
            <a:ext cx="1262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Letter, capital letter word, singular, plural sentence punctuation, full stop, question mark, exclamation mark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4154" y="9864324"/>
            <a:ext cx="11724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/>
              <a:t>Noun, noun phrase, </a:t>
            </a:r>
            <a:r>
              <a:rPr lang="fr-FR" sz="1000" dirty="0" err="1"/>
              <a:t>statement</a:t>
            </a:r>
            <a:r>
              <a:rPr lang="fr-FR" sz="1000" dirty="0"/>
              <a:t>, question, exclamation, command compound, </a:t>
            </a:r>
            <a:r>
              <a:rPr lang="fr-FR" sz="1000" dirty="0" err="1"/>
              <a:t>suffix</a:t>
            </a:r>
            <a:r>
              <a:rPr lang="fr-FR" sz="1000" dirty="0"/>
              <a:t>, adjective, </a:t>
            </a:r>
            <a:r>
              <a:rPr lang="fr-FR" sz="1000" dirty="0" err="1"/>
              <a:t>adverb</a:t>
            </a:r>
            <a:r>
              <a:rPr lang="fr-FR" sz="1000" dirty="0"/>
              <a:t>, </a:t>
            </a:r>
            <a:r>
              <a:rPr lang="fr-FR" sz="1000" dirty="0" err="1"/>
              <a:t>verb</a:t>
            </a:r>
            <a:r>
              <a:rPr lang="fr-FR" sz="1000" dirty="0"/>
              <a:t> </a:t>
            </a:r>
            <a:r>
              <a:rPr lang="fr-FR" sz="1000" dirty="0" err="1"/>
              <a:t>tense</a:t>
            </a:r>
            <a:r>
              <a:rPr lang="fr-FR" sz="1000" dirty="0"/>
              <a:t> (</a:t>
            </a:r>
            <a:r>
              <a:rPr lang="fr-FR" sz="1000" dirty="0" err="1"/>
              <a:t>past</a:t>
            </a:r>
            <a:r>
              <a:rPr lang="fr-FR" sz="1000" dirty="0"/>
              <a:t>, </a:t>
            </a:r>
            <a:r>
              <a:rPr lang="fr-FR" sz="1000" dirty="0" err="1"/>
              <a:t>present</a:t>
            </a:r>
            <a:r>
              <a:rPr lang="fr-FR" sz="1000" dirty="0"/>
              <a:t>) apostrophe, comma.</a:t>
            </a:r>
            <a:endParaRPr lang="en-GB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281735" y="3337900"/>
            <a:ext cx="4399252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Write narratives that have a problem and resolution organised into paragraphs.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adverbs of time to link paragraphs.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speech with inverted commas to move the plot on and add interest.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Express time, place and cause using conjunctions and adverbs and prepositions.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Vary sentence structure using subordinate clauses.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2701910" y="9904911"/>
            <a:ext cx="11724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Preposition, conjunction, word family, prefix clause, subordinate clause, direct speech, consonant, consonant letter, vowel, vowel letter, inverted commas (or ‘speech marks’)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45889" y="5086733"/>
            <a:ext cx="3733599" cy="186974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Write from a character’s perspective.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Plan and write longer stories using a clear structure.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Develop settings using figurative language.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appropriate pronouns and nouns to avoid repetition.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fronted adverbials with correct punctuation to connect paragraphs.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paragraphs to organise ideas around a theme.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Correct use of singular and plural possessive apostrophes.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direct speech with correct punctuation.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Expand noun phrases to give detail.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809203" y="10019981"/>
            <a:ext cx="12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Determiner pronoun, </a:t>
            </a:r>
          </a:p>
          <a:p>
            <a:r>
              <a:rPr lang="en-GB" sz="1000" dirty="0"/>
              <a:t>Possessive pronoun, </a:t>
            </a:r>
          </a:p>
          <a:p>
            <a:r>
              <a:rPr lang="en-GB" sz="1000" dirty="0"/>
              <a:t>adverbial.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636051" y="5086733"/>
            <a:ext cx="2197058" cy="251607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Plan and write complete stories and organise into several paragraphs.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Vary pace by using direct and reported speech.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relative clauses to give extra information.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adverbials of time, place and manner.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adverbs and modal verbs to indicate a degree of possibility.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parenthesis to give extra information.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065893" y="10001635"/>
            <a:ext cx="11724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Modal verb, relative pronoun, relative clause, parenthesis, bracket, dash cohesion, ambiguity.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118420" y="7092281"/>
            <a:ext cx="3470754" cy="235449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Plan and write an extended narrative.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Vary sentence length to have a desired effect.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Have an understanding of how the selection of grammar and vocabulary can change and enhance meaning.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Create convincing characters, problems and resolutions.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 wider range of cohesive devices.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a semi-colon, colon and dash to mark the boundary between independent clauses.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a colon to introduce a list.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ellipsis to build tension or show an omission.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Use hyphens to avoid ambiguity.</a:t>
            </a:r>
          </a:p>
          <a:p>
            <a:endParaRPr lang="en-GB" sz="1050" dirty="0"/>
          </a:p>
        </p:txBody>
      </p:sp>
      <p:sp>
        <p:nvSpPr>
          <p:cNvPr id="7" name="Rectangle 6"/>
          <p:cNvSpPr/>
          <p:nvPr/>
        </p:nvSpPr>
        <p:spPr>
          <a:xfrm>
            <a:off x="234042" y="10994378"/>
            <a:ext cx="12449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Subject</a:t>
            </a:r>
            <a:r>
              <a:rPr lang="fr-FR" sz="1000" dirty="0"/>
              <a:t>, </a:t>
            </a:r>
            <a:r>
              <a:rPr lang="fr-FR" sz="1000" dirty="0" err="1"/>
              <a:t>object</a:t>
            </a:r>
            <a:r>
              <a:rPr lang="fr-FR" sz="1000" dirty="0"/>
              <a:t> active, passive, </a:t>
            </a:r>
            <a:r>
              <a:rPr lang="fr-FR" sz="1000" dirty="0" err="1"/>
              <a:t>synonym</a:t>
            </a:r>
            <a:r>
              <a:rPr lang="fr-FR" sz="1000" dirty="0"/>
              <a:t>, </a:t>
            </a:r>
            <a:r>
              <a:rPr lang="fr-FR" sz="1000" dirty="0" err="1"/>
              <a:t>antonym</a:t>
            </a:r>
            <a:r>
              <a:rPr lang="fr-FR" sz="1000" dirty="0"/>
              <a:t>, </a:t>
            </a:r>
            <a:r>
              <a:rPr lang="fr-FR" sz="1000" dirty="0" err="1"/>
              <a:t>ellipsis</a:t>
            </a:r>
            <a:r>
              <a:rPr lang="fr-FR" sz="1000" dirty="0"/>
              <a:t>, </a:t>
            </a:r>
            <a:r>
              <a:rPr lang="fr-FR" sz="1000" dirty="0" err="1"/>
              <a:t>hyphen</a:t>
            </a:r>
            <a:r>
              <a:rPr lang="fr-FR" sz="1000" dirty="0"/>
              <a:t>, colon, semi-colon, </a:t>
            </a:r>
            <a:r>
              <a:rPr lang="fr-FR" sz="1000" dirty="0" err="1"/>
              <a:t>bullet</a:t>
            </a:r>
            <a:r>
              <a:rPr lang="fr-FR" sz="1000" dirty="0"/>
              <a:t> points.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446783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701014" y="5323081"/>
            <a:ext cx="4038216" cy="5251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700575" y="3649750"/>
            <a:ext cx="4027793" cy="498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5460452" y="1720397"/>
            <a:ext cx="581512" cy="6243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3229860" y="9167042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F903ED0-2D89-45B3-8F7E-AB1BF9335DD8}"/>
              </a:ext>
            </a:extLst>
          </p:cNvPr>
          <p:cNvSpPr/>
          <p:nvPr/>
        </p:nvSpPr>
        <p:spPr>
          <a:xfrm>
            <a:off x="4775805" y="7355577"/>
            <a:ext cx="181036" cy="6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6364EE18-0A1B-4236-BD4A-85CDAA65F743}"/>
              </a:ext>
            </a:extLst>
          </p:cNvPr>
          <p:cNvSpPr/>
          <p:nvPr/>
        </p:nvSpPr>
        <p:spPr>
          <a:xfrm>
            <a:off x="2495838" y="7617806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9A630C-F87B-492F-B1D7-B6706014B159}"/>
              </a:ext>
            </a:extLst>
          </p:cNvPr>
          <p:cNvSpPr/>
          <p:nvPr/>
        </p:nvSpPr>
        <p:spPr>
          <a:xfrm>
            <a:off x="5477458" y="6188429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15A90BD2-6EA3-49A1-8D44-203FA4BAABBE}"/>
              </a:ext>
            </a:extLst>
          </p:cNvPr>
          <p:cNvSpPr/>
          <p:nvPr/>
        </p:nvSpPr>
        <p:spPr>
          <a:xfrm>
            <a:off x="1541829" y="4655387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4456" name="Rectangle 67">
            <a:extLst>
              <a:ext uri="{FF2B5EF4-FFF2-40B4-BE49-F238E27FC236}">
                <a16:creationId xmlns:a16="http://schemas.microsoft.com/office/drawing/2014/main" id="{3E9B9E07-DC45-4F08-B72F-E146BB0D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694" y="6797106"/>
            <a:ext cx="940293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553">
                <a:latin typeface="Arial" panose="020B0604020202020204" pitchFamily="34" charset="0"/>
              </a:rPr>
              <a:t>.</a:t>
            </a:r>
            <a:endParaRPr lang="en-GB" altLang="en-US" sz="553"/>
          </a:p>
        </p:txBody>
      </p:sp>
      <p:sp>
        <p:nvSpPr>
          <p:cNvPr id="14458" name="TextBox 95">
            <a:extLst>
              <a:ext uri="{FF2B5EF4-FFF2-40B4-BE49-F238E27FC236}">
                <a16:creationId xmlns:a16="http://schemas.microsoft.com/office/drawing/2014/main" id="{C8BDFB5F-34C5-44EE-8FF1-3E8F1C46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01" y="6059793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7030A0"/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4460" name="TextBox 95">
            <a:extLst>
              <a:ext uri="{FF2B5EF4-FFF2-40B4-BE49-F238E27FC236}">
                <a16:creationId xmlns:a16="http://schemas.microsoft.com/office/drawing/2014/main" id="{C717C525-AE99-4DE9-8464-89631738F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546" y="5875061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FF0000"/>
                </a:solidFill>
                <a:cs typeface="Calibri" panose="020F0502020204030204" pitchFamily="34" charset="0"/>
              </a:rPr>
              <a:t>.  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03C76F1-44C3-4518-A1B9-BB282691755F}"/>
              </a:ext>
            </a:extLst>
          </p:cNvPr>
          <p:cNvSpPr/>
          <p:nvPr/>
        </p:nvSpPr>
        <p:spPr>
          <a:xfrm>
            <a:off x="1494102" y="10663612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7336FEC-C8A1-4BC8-9C94-447C12757A96}"/>
              </a:ext>
            </a:extLst>
          </p:cNvPr>
          <p:cNvSpPr/>
          <p:nvPr/>
        </p:nvSpPr>
        <p:spPr>
          <a:xfrm>
            <a:off x="2136279" y="5178500"/>
            <a:ext cx="2606440" cy="686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51" name="Block Arc 50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464908" y="2020437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F0E38D3-DD30-4852-AF84-3811B9C1992C}"/>
              </a:ext>
            </a:extLst>
          </p:cNvPr>
          <p:cNvSpPr/>
          <p:nvPr/>
        </p:nvSpPr>
        <p:spPr>
          <a:xfrm>
            <a:off x="1700576" y="1743769"/>
            <a:ext cx="4027793" cy="4811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307015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790128-783C-4A42-A53C-3C389A826938}"/>
              </a:ext>
            </a:extLst>
          </p:cNvPr>
          <p:cNvSpPr/>
          <p:nvPr/>
        </p:nvSpPr>
        <p:spPr>
          <a:xfrm>
            <a:off x="1718661" y="7270964"/>
            <a:ext cx="4027793" cy="476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968F11-544A-4269-A8CC-372AACF17E51}"/>
              </a:ext>
            </a:extLst>
          </p:cNvPr>
          <p:cNvSpPr/>
          <p:nvPr/>
        </p:nvSpPr>
        <p:spPr>
          <a:xfrm>
            <a:off x="1668080" y="8932239"/>
            <a:ext cx="2832352" cy="4800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pic>
        <p:nvPicPr>
          <p:cNvPr id="1032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2" y="1803157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8" y="731579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0" descr="Arrow Left Icon 2745">
            <a:extLst>
              <a:ext uri="{FF2B5EF4-FFF2-40B4-BE49-F238E27FC236}">
                <a16:creationId xmlns:a16="http://schemas.microsoft.com/office/drawing/2014/main" id="{18C958F7-4644-4CA4-8A63-37B6E5AA3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92" y="16428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E3D3499-6B6C-419C-BB12-C0A6D169B7C3}"/>
              </a:ext>
            </a:extLst>
          </p:cNvPr>
          <p:cNvSpPr/>
          <p:nvPr/>
        </p:nvSpPr>
        <p:spPr>
          <a:xfrm rot="5400000">
            <a:off x="4445319" y="8799768"/>
            <a:ext cx="946845" cy="836620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EFB5B96-CD62-4F69-ABFA-0D98B66E4A57}"/>
              </a:ext>
            </a:extLst>
          </p:cNvPr>
          <p:cNvSpPr/>
          <p:nvPr/>
        </p:nvSpPr>
        <p:spPr>
          <a:xfrm>
            <a:off x="1477645" y="72663"/>
            <a:ext cx="53803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Progression of Non-Chronological Reports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Block Arc 63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04859" y="3889343"/>
            <a:ext cx="2172843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5" name="Block Arc 64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522686" y="5627204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7492033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pic>
        <p:nvPicPr>
          <p:cNvPr id="67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74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91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2" y="1791323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0" y="5402149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48" y="541852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46" y="7324201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26" y="898746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841992" y="5029204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5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5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2733" y="4298012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4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6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46762" y="2905965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3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7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4923384" y="56821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2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8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87394" y="49630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1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9123" y="6901091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6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371" y="955292"/>
            <a:ext cx="2879523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Write sentences to describe certain aspects of the subject by doing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Separate words with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Capital letters (including proper nouns), full stops, question marks and exclamation marks.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Join clauses using simple conjunctions (and, but).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732557" y="933185"/>
            <a:ext cx="2879523" cy="186974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Write sentences to describe the subject by doing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recognise that the style of writing is for precision as opposed to other styles.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use the possessive apostrophe.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subordinating and coordinating conjunctions.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Form lower-case letters and capital letters of the correct size and start joining letters.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Include some subject specific vocabulary.</a:t>
            </a:r>
          </a:p>
        </p:txBody>
      </p:sp>
      <p:sp>
        <p:nvSpPr>
          <p:cNvPr id="84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9691499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10870288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1427595" y="9691499"/>
            <a:ext cx="1150507" cy="2299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633414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3841992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5040610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407584" y="968638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657343" y="967963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2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25517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3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110457" y="9677202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4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329946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5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58128" y="10812538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6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92FCA4F-B46D-4E53-9823-51124A84505D}"/>
              </a:ext>
            </a:extLst>
          </p:cNvPr>
          <p:cNvSpPr/>
          <p:nvPr/>
        </p:nvSpPr>
        <p:spPr>
          <a:xfrm>
            <a:off x="216814" y="9301845"/>
            <a:ext cx="134075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Terminology</a:t>
            </a:r>
            <a:endParaRPr lang="en-US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030" y="9909530"/>
            <a:ext cx="1262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Letter, capital letter word, singular, plural sentence punctuation, full stop, question mark, exclamation mark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4154" y="9864324"/>
            <a:ext cx="11724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/>
              <a:t>Noun, noun phrase, </a:t>
            </a:r>
            <a:r>
              <a:rPr lang="fr-FR" sz="1000" dirty="0" err="1"/>
              <a:t>statement</a:t>
            </a:r>
            <a:r>
              <a:rPr lang="fr-FR" sz="1000" dirty="0"/>
              <a:t>, question, exclamation, command compound, </a:t>
            </a:r>
            <a:r>
              <a:rPr lang="fr-FR" sz="1000" dirty="0" err="1"/>
              <a:t>suffix</a:t>
            </a:r>
            <a:r>
              <a:rPr lang="fr-FR" sz="1000" dirty="0"/>
              <a:t>, adjective, </a:t>
            </a:r>
            <a:r>
              <a:rPr lang="fr-FR" sz="1000" dirty="0" err="1"/>
              <a:t>adverb</a:t>
            </a:r>
            <a:r>
              <a:rPr lang="fr-FR" sz="1000" dirty="0"/>
              <a:t>, </a:t>
            </a:r>
            <a:r>
              <a:rPr lang="fr-FR" sz="1000" dirty="0" err="1"/>
              <a:t>verb</a:t>
            </a:r>
            <a:r>
              <a:rPr lang="fr-FR" sz="1000" dirty="0"/>
              <a:t> </a:t>
            </a:r>
            <a:r>
              <a:rPr lang="fr-FR" sz="1000" dirty="0" err="1"/>
              <a:t>tense</a:t>
            </a:r>
            <a:r>
              <a:rPr lang="fr-FR" sz="1000" dirty="0"/>
              <a:t> (</a:t>
            </a:r>
            <a:r>
              <a:rPr lang="fr-FR" sz="1000" dirty="0" err="1"/>
              <a:t>past</a:t>
            </a:r>
            <a:r>
              <a:rPr lang="fr-FR" sz="1000" dirty="0"/>
              <a:t>, </a:t>
            </a:r>
            <a:r>
              <a:rPr lang="fr-FR" sz="1000" dirty="0" err="1"/>
              <a:t>present</a:t>
            </a:r>
            <a:r>
              <a:rPr lang="fr-FR" sz="1000" dirty="0"/>
              <a:t>) apostrophe, comma.</a:t>
            </a:r>
            <a:endParaRPr lang="en-GB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2791297" y="2920925"/>
            <a:ext cx="2879523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Write to describe the subject by doing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of short statement at the start of each paragraph to introduce new topic.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include language of comparison and contrast (Using –</a:t>
            </a:r>
            <a:r>
              <a:rPr lang="en-GB" sz="1050" dirty="0" err="1"/>
              <a:t>er</a:t>
            </a:r>
            <a:r>
              <a:rPr lang="en-GB" sz="1050" dirty="0"/>
              <a:t> and –</a:t>
            </a:r>
            <a:r>
              <a:rPr lang="en-GB" sz="1050" dirty="0" err="1"/>
              <a:t>est</a:t>
            </a:r>
            <a:r>
              <a:rPr lang="en-GB" sz="1050" dirty="0"/>
              <a:t> suffixes).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Include subject specific vocabulary.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use organisational devices such as headings and sub-headings.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Express time, place and cause using conjunctions and adverbs and prepositions.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2701910" y="9904911"/>
            <a:ext cx="11724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Preposition, conjunction, word family, prefix clause, subordinate clause, direct speech, consonant, consonant letter, vowel, vowel letter, inverted commas (or ‘speech marks’)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45889" y="5086733"/>
            <a:ext cx="3733599" cy="154657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Write to describe the subject by doing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Correct use of subject verb agreements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subordinate and coordinating conjunctions to support moving between general to more specific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appropriate pronouns and nouns to avoid repetition.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fronted adverbials with correct punctuation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paragraphs to organise ideas around a theme.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Correct use of singular and plural possessive apostrophes.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809203" y="10019981"/>
            <a:ext cx="12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Determiner pronoun, </a:t>
            </a:r>
          </a:p>
          <a:p>
            <a:r>
              <a:rPr lang="en-GB" sz="1000" dirty="0"/>
              <a:t>Possessive pronoun, </a:t>
            </a:r>
          </a:p>
          <a:p>
            <a:r>
              <a:rPr lang="en-GB" sz="1000" dirty="0"/>
              <a:t>adverbial.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636051" y="5086733"/>
            <a:ext cx="2197058" cy="219290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Write to describe the subject by doing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relative clauses to give extra information.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adverbials of time, place and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adverbs and modal verbs to indicate a degree of possibility.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parenthesis to give extra information.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065893" y="10001635"/>
            <a:ext cx="11724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Modal verb, relative pronoun, relative clause, parenthesis, bracket, dash cohesion, ambiguity.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118420" y="7092281"/>
            <a:ext cx="3470754" cy="203132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50" dirty="0"/>
              <a:t>Write to describe the subject by doing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the passive voice to avoid personalisation and maintain the level of formality.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 wider range of cohesive devices (repeating words or a phrase, formal conjunctions)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semi-colon, colon and dash to mark the boundary between independent clauses.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colon to introduce a list.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layout devices such as bullet points to list information and structure text.</a:t>
            </a:r>
          </a:p>
        </p:txBody>
      </p:sp>
      <p:sp>
        <p:nvSpPr>
          <p:cNvPr id="7" name="Rectangle 6"/>
          <p:cNvSpPr/>
          <p:nvPr/>
        </p:nvSpPr>
        <p:spPr>
          <a:xfrm>
            <a:off x="234042" y="10994378"/>
            <a:ext cx="12449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Subject</a:t>
            </a:r>
            <a:r>
              <a:rPr lang="fr-FR" sz="1000" dirty="0"/>
              <a:t>, </a:t>
            </a:r>
            <a:r>
              <a:rPr lang="fr-FR" sz="1000" dirty="0" err="1"/>
              <a:t>object</a:t>
            </a:r>
            <a:r>
              <a:rPr lang="fr-FR" sz="1000" dirty="0"/>
              <a:t> active, passive, </a:t>
            </a:r>
            <a:r>
              <a:rPr lang="fr-FR" sz="1000" dirty="0" err="1"/>
              <a:t>synonym</a:t>
            </a:r>
            <a:r>
              <a:rPr lang="fr-FR" sz="1000" dirty="0"/>
              <a:t>, </a:t>
            </a:r>
            <a:r>
              <a:rPr lang="fr-FR" sz="1000" dirty="0" err="1"/>
              <a:t>antonym</a:t>
            </a:r>
            <a:r>
              <a:rPr lang="fr-FR" sz="1000" dirty="0"/>
              <a:t>, </a:t>
            </a:r>
            <a:r>
              <a:rPr lang="fr-FR" sz="1000" dirty="0" err="1"/>
              <a:t>ellipsis</a:t>
            </a:r>
            <a:r>
              <a:rPr lang="fr-FR" sz="1000" dirty="0"/>
              <a:t>, </a:t>
            </a:r>
            <a:r>
              <a:rPr lang="fr-FR" sz="1000" dirty="0" err="1"/>
              <a:t>hyphen</a:t>
            </a:r>
            <a:r>
              <a:rPr lang="fr-FR" sz="1000" dirty="0"/>
              <a:t>, colon, semi-colon, </a:t>
            </a:r>
            <a:r>
              <a:rPr lang="fr-FR" sz="1000" dirty="0" err="1"/>
              <a:t>bullet</a:t>
            </a:r>
            <a:r>
              <a:rPr lang="fr-FR" sz="1000" dirty="0"/>
              <a:t> points.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694659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701014" y="5323081"/>
            <a:ext cx="4038216" cy="5251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700575" y="3649750"/>
            <a:ext cx="4027793" cy="498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5460452" y="1720397"/>
            <a:ext cx="581512" cy="6243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3229860" y="9167042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F903ED0-2D89-45B3-8F7E-AB1BF9335DD8}"/>
              </a:ext>
            </a:extLst>
          </p:cNvPr>
          <p:cNvSpPr/>
          <p:nvPr/>
        </p:nvSpPr>
        <p:spPr>
          <a:xfrm>
            <a:off x="4775805" y="7355577"/>
            <a:ext cx="181036" cy="6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6364EE18-0A1B-4236-BD4A-85CDAA65F743}"/>
              </a:ext>
            </a:extLst>
          </p:cNvPr>
          <p:cNvSpPr/>
          <p:nvPr/>
        </p:nvSpPr>
        <p:spPr>
          <a:xfrm>
            <a:off x="2495838" y="7617806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9A630C-F87B-492F-B1D7-B6706014B159}"/>
              </a:ext>
            </a:extLst>
          </p:cNvPr>
          <p:cNvSpPr/>
          <p:nvPr/>
        </p:nvSpPr>
        <p:spPr>
          <a:xfrm>
            <a:off x="5477458" y="6188429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15A90BD2-6EA3-49A1-8D44-203FA4BAABBE}"/>
              </a:ext>
            </a:extLst>
          </p:cNvPr>
          <p:cNvSpPr/>
          <p:nvPr/>
        </p:nvSpPr>
        <p:spPr>
          <a:xfrm>
            <a:off x="1541829" y="4655387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4456" name="Rectangle 67">
            <a:extLst>
              <a:ext uri="{FF2B5EF4-FFF2-40B4-BE49-F238E27FC236}">
                <a16:creationId xmlns:a16="http://schemas.microsoft.com/office/drawing/2014/main" id="{3E9B9E07-DC45-4F08-B72F-E146BB0D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694" y="6797106"/>
            <a:ext cx="940293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553">
                <a:latin typeface="Arial" panose="020B0604020202020204" pitchFamily="34" charset="0"/>
              </a:rPr>
              <a:t>.</a:t>
            </a:r>
            <a:endParaRPr lang="en-GB" altLang="en-US" sz="553"/>
          </a:p>
        </p:txBody>
      </p:sp>
      <p:sp>
        <p:nvSpPr>
          <p:cNvPr id="14458" name="TextBox 95">
            <a:extLst>
              <a:ext uri="{FF2B5EF4-FFF2-40B4-BE49-F238E27FC236}">
                <a16:creationId xmlns:a16="http://schemas.microsoft.com/office/drawing/2014/main" id="{C8BDFB5F-34C5-44EE-8FF1-3E8F1C46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01" y="6059793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7030A0"/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4460" name="TextBox 95">
            <a:extLst>
              <a:ext uri="{FF2B5EF4-FFF2-40B4-BE49-F238E27FC236}">
                <a16:creationId xmlns:a16="http://schemas.microsoft.com/office/drawing/2014/main" id="{C717C525-AE99-4DE9-8464-89631738F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546" y="5875061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FF0000"/>
                </a:solidFill>
                <a:cs typeface="Calibri" panose="020F0502020204030204" pitchFamily="34" charset="0"/>
              </a:rPr>
              <a:t>.  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03C76F1-44C3-4518-A1B9-BB282691755F}"/>
              </a:ext>
            </a:extLst>
          </p:cNvPr>
          <p:cNvSpPr/>
          <p:nvPr/>
        </p:nvSpPr>
        <p:spPr>
          <a:xfrm>
            <a:off x="1494102" y="10663612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7336FEC-C8A1-4BC8-9C94-447C12757A96}"/>
              </a:ext>
            </a:extLst>
          </p:cNvPr>
          <p:cNvSpPr/>
          <p:nvPr/>
        </p:nvSpPr>
        <p:spPr>
          <a:xfrm>
            <a:off x="2136279" y="5178500"/>
            <a:ext cx="2606440" cy="686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51" name="Block Arc 50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464908" y="2020437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F0E38D3-DD30-4852-AF84-3811B9C1992C}"/>
              </a:ext>
            </a:extLst>
          </p:cNvPr>
          <p:cNvSpPr/>
          <p:nvPr/>
        </p:nvSpPr>
        <p:spPr>
          <a:xfrm>
            <a:off x="1700576" y="1743769"/>
            <a:ext cx="4027793" cy="4811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307015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790128-783C-4A42-A53C-3C389A826938}"/>
              </a:ext>
            </a:extLst>
          </p:cNvPr>
          <p:cNvSpPr/>
          <p:nvPr/>
        </p:nvSpPr>
        <p:spPr>
          <a:xfrm>
            <a:off x="1718661" y="7270964"/>
            <a:ext cx="4027793" cy="476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968F11-544A-4269-A8CC-372AACF17E51}"/>
              </a:ext>
            </a:extLst>
          </p:cNvPr>
          <p:cNvSpPr/>
          <p:nvPr/>
        </p:nvSpPr>
        <p:spPr>
          <a:xfrm>
            <a:off x="1668080" y="8932239"/>
            <a:ext cx="2832352" cy="4800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pic>
        <p:nvPicPr>
          <p:cNvPr id="1032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2" y="1803157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8" y="731579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0" descr="Arrow Left Icon 2745">
            <a:extLst>
              <a:ext uri="{FF2B5EF4-FFF2-40B4-BE49-F238E27FC236}">
                <a16:creationId xmlns:a16="http://schemas.microsoft.com/office/drawing/2014/main" id="{18C958F7-4644-4CA4-8A63-37B6E5AA3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92" y="16428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E3D3499-6B6C-419C-BB12-C0A6D169B7C3}"/>
              </a:ext>
            </a:extLst>
          </p:cNvPr>
          <p:cNvSpPr/>
          <p:nvPr/>
        </p:nvSpPr>
        <p:spPr>
          <a:xfrm rot="5400000">
            <a:off x="4445319" y="8799768"/>
            <a:ext cx="946845" cy="836620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EFB5B96-CD62-4F69-ABFA-0D98B66E4A57}"/>
              </a:ext>
            </a:extLst>
          </p:cNvPr>
          <p:cNvSpPr/>
          <p:nvPr/>
        </p:nvSpPr>
        <p:spPr>
          <a:xfrm>
            <a:off x="1477645" y="72663"/>
            <a:ext cx="53803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Progression of Instruction texts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Block Arc 63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04859" y="3889343"/>
            <a:ext cx="2172843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5" name="Block Arc 64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522686" y="5627204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7492033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pic>
        <p:nvPicPr>
          <p:cNvPr id="67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74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91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2" y="1791323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0" y="5402149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48" y="541852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46" y="7324201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26" y="898746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809203" y="430090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5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5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2733" y="4298012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4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6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46762" y="2905965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3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7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4923384" y="56821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2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8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87394" y="49630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1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1744" y="7009893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6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371" y="955292"/>
            <a:ext cx="2879523" cy="1708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Listen to and follow a simple instructions.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Plan and give clear oral instructions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Contribute to class composition of instructions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Separate words with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Capital letters (including proper nouns), full stops, question marks and exclamation marks.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Join clauses using simple conjunctions (and, but).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imperative verbs.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84255" y="954828"/>
            <a:ext cx="3748853" cy="186974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Listen to and follow more complex instructions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recognise that the style of writing is for precision as opposed to other styles.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Plan and write a set of instructions for a familiar topic.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Include a introduction, list of materials needed and sequential steps.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expanded noun phrases to give detail and accuracy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subordinating and coordinating conjunctions.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commas to separate items in a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Include a title.</a:t>
            </a:r>
          </a:p>
        </p:txBody>
      </p:sp>
      <p:sp>
        <p:nvSpPr>
          <p:cNvPr id="84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9691499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10870288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1427595" y="9691499"/>
            <a:ext cx="1150507" cy="2299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633414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3841992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5040610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407584" y="968638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657343" y="967963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2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25517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3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110457" y="9677202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4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329946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5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58128" y="10812538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6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92FCA4F-B46D-4E53-9823-51124A84505D}"/>
              </a:ext>
            </a:extLst>
          </p:cNvPr>
          <p:cNvSpPr/>
          <p:nvPr/>
        </p:nvSpPr>
        <p:spPr>
          <a:xfrm>
            <a:off x="216814" y="9301845"/>
            <a:ext cx="134075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Terminology</a:t>
            </a:r>
            <a:endParaRPr lang="en-US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030" y="9909530"/>
            <a:ext cx="1262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Letter, capital letter word, singular, plural sentence punctuation, full stop, question mark, exclamation mark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4154" y="9864324"/>
            <a:ext cx="11724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/>
              <a:t>Noun, noun phrase, </a:t>
            </a:r>
            <a:r>
              <a:rPr lang="fr-FR" sz="1000" dirty="0" err="1"/>
              <a:t>statement</a:t>
            </a:r>
            <a:r>
              <a:rPr lang="fr-FR" sz="1000" dirty="0"/>
              <a:t>, question, exclamation, command compound, </a:t>
            </a:r>
            <a:r>
              <a:rPr lang="fr-FR" sz="1000" dirty="0" err="1"/>
              <a:t>suffix</a:t>
            </a:r>
            <a:r>
              <a:rPr lang="fr-FR" sz="1000" dirty="0"/>
              <a:t>, adjective, </a:t>
            </a:r>
            <a:r>
              <a:rPr lang="fr-FR" sz="1000" dirty="0" err="1"/>
              <a:t>adverb</a:t>
            </a:r>
            <a:r>
              <a:rPr lang="fr-FR" sz="1000" dirty="0"/>
              <a:t>, </a:t>
            </a:r>
            <a:r>
              <a:rPr lang="fr-FR" sz="1000" dirty="0" err="1"/>
              <a:t>verb</a:t>
            </a:r>
            <a:r>
              <a:rPr lang="fr-FR" sz="1000" dirty="0"/>
              <a:t> </a:t>
            </a:r>
            <a:r>
              <a:rPr lang="fr-FR" sz="1000" dirty="0" err="1"/>
              <a:t>tense</a:t>
            </a:r>
            <a:r>
              <a:rPr lang="fr-FR" sz="1000" dirty="0"/>
              <a:t> (</a:t>
            </a:r>
            <a:r>
              <a:rPr lang="fr-FR" sz="1000" dirty="0" err="1"/>
              <a:t>past</a:t>
            </a:r>
            <a:r>
              <a:rPr lang="fr-FR" sz="1000" dirty="0"/>
              <a:t>, </a:t>
            </a:r>
            <a:r>
              <a:rPr lang="fr-FR" sz="1000" dirty="0" err="1"/>
              <a:t>present</a:t>
            </a:r>
            <a:r>
              <a:rPr lang="fr-FR" sz="1000" dirty="0"/>
              <a:t>) apostrophe, comma.</a:t>
            </a:r>
            <a:endParaRPr lang="en-GB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866831" y="2899377"/>
            <a:ext cx="3814156" cy="122341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Analyse more complex instructions to identify organisational devices (bullet points, diagrams)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use organisational devices such as paragraphs, sub-headings.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Express time, place and cause using conjunctions and adverbs and prepositions to build cohesion and accuracy.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2701910" y="9904911"/>
            <a:ext cx="11724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Preposition, conjunction, word family, prefix clause, subordinate clause, direct speech, consonant, consonant letter, vowel, vowel letter, inverted commas (or ‘speech marks’)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45889" y="5086733"/>
            <a:ext cx="3733599" cy="186974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instructions with different levels of formality and decide the level for own writing.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Decide when to use noun phrases and when not to avoid unnecessary complexity.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subordinate conjunctions (if) to offer advice.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fronted adverbials with correct punctuation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paragraphs to organise ideas around a theme.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Correct use of singular and plural possessive apostrophes.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the use of nouns and pronouns and recognise that nouns are often repeated to increase accuracy.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809203" y="10019981"/>
            <a:ext cx="12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Determiner pronoun, </a:t>
            </a:r>
          </a:p>
          <a:p>
            <a:r>
              <a:rPr lang="en-GB" sz="1000" dirty="0"/>
              <a:t>Possessive pronoun, </a:t>
            </a:r>
          </a:p>
          <a:p>
            <a:r>
              <a:rPr lang="en-GB" sz="1000" dirty="0"/>
              <a:t>adverbial.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636051" y="5086733"/>
            <a:ext cx="2197058" cy="2839239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Evaluate the effectiveness of instruction examples and justify opinions.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Practise simplifying overcomplicated sentences in instructions to increase accuracy.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a set of extended instructions and test them out.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relative clauses to give extra information.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adverbials of time, place and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parenthesis to give extra information.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065893" y="10001635"/>
            <a:ext cx="11724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Modal verb, relative pronoun, relative clause, parenthesis, bracket, dash cohesion, ambiguity.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118420" y="7092281"/>
            <a:ext cx="3470754" cy="203132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Choose the appropriate style of writing to suit a specific purpose.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diagrams to support certain complex instructions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 wider range of cohesive devices (repeating words or a phrase, formal conjunctions)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semi-colon, colon and dash to mark the boundary between independent clauses.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colon to introduce a list.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layout devices such as bullet points to list information and structure text.</a:t>
            </a:r>
          </a:p>
        </p:txBody>
      </p:sp>
      <p:sp>
        <p:nvSpPr>
          <p:cNvPr id="7" name="Rectangle 6"/>
          <p:cNvSpPr/>
          <p:nvPr/>
        </p:nvSpPr>
        <p:spPr>
          <a:xfrm>
            <a:off x="234042" y="10994378"/>
            <a:ext cx="12449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Subject</a:t>
            </a:r>
            <a:r>
              <a:rPr lang="fr-FR" sz="1000" dirty="0"/>
              <a:t>, </a:t>
            </a:r>
            <a:r>
              <a:rPr lang="fr-FR" sz="1000" dirty="0" err="1"/>
              <a:t>object</a:t>
            </a:r>
            <a:r>
              <a:rPr lang="fr-FR" sz="1000" dirty="0"/>
              <a:t> active, passive, </a:t>
            </a:r>
            <a:r>
              <a:rPr lang="fr-FR" sz="1000" dirty="0" err="1"/>
              <a:t>synonym</a:t>
            </a:r>
            <a:r>
              <a:rPr lang="fr-FR" sz="1000" dirty="0"/>
              <a:t>, </a:t>
            </a:r>
            <a:r>
              <a:rPr lang="fr-FR" sz="1000" dirty="0" err="1"/>
              <a:t>antonym</a:t>
            </a:r>
            <a:r>
              <a:rPr lang="fr-FR" sz="1000" dirty="0"/>
              <a:t>, </a:t>
            </a:r>
            <a:r>
              <a:rPr lang="fr-FR" sz="1000" dirty="0" err="1"/>
              <a:t>ellipsis</a:t>
            </a:r>
            <a:r>
              <a:rPr lang="fr-FR" sz="1000" dirty="0"/>
              <a:t>, </a:t>
            </a:r>
            <a:r>
              <a:rPr lang="fr-FR" sz="1000" dirty="0" err="1"/>
              <a:t>hyphen</a:t>
            </a:r>
            <a:r>
              <a:rPr lang="fr-FR" sz="1000" dirty="0"/>
              <a:t>, colon, semi-colon, </a:t>
            </a:r>
            <a:r>
              <a:rPr lang="fr-FR" sz="1000" dirty="0" err="1"/>
              <a:t>bullet</a:t>
            </a:r>
            <a:r>
              <a:rPr lang="fr-FR" sz="1000" dirty="0"/>
              <a:t> points.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986418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701014" y="5323081"/>
            <a:ext cx="4038216" cy="5251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700575" y="3649750"/>
            <a:ext cx="4027793" cy="498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5460452" y="1720397"/>
            <a:ext cx="581512" cy="6243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3229860" y="9167042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F903ED0-2D89-45B3-8F7E-AB1BF9335DD8}"/>
              </a:ext>
            </a:extLst>
          </p:cNvPr>
          <p:cNvSpPr/>
          <p:nvPr/>
        </p:nvSpPr>
        <p:spPr>
          <a:xfrm>
            <a:off x="4775805" y="7355577"/>
            <a:ext cx="181036" cy="6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6364EE18-0A1B-4236-BD4A-85CDAA65F743}"/>
              </a:ext>
            </a:extLst>
          </p:cNvPr>
          <p:cNvSpPr/>
          <p:nvPr/>
        </p:nvSpPr>
        <p:spPr>
          <a:xfrm>
            <a:off x="2495838" y="7617806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9A630C-F87B-492F-B1D7-B6706014B159}"/>
              </a:ext>
            </a:extLst>
          </p:cNvPr>
          <p:cNvSpPr/>
          <p:nvPr/>
        </p:nvSpPr>
        <p:spPr>
          <a:xfrm>
            <a:off x="5477458" y="6188429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15A90BD2-6EA3-49A1-8D44-203FA4BAABBE}"/>
              </a:ext>
            </a:extLst>
          </p:cNvPr>
          <p:cNvSpPr/>
          <p:nvPr/>
        </p:nvSpPr>
        <p:spPr>
          <a:xfrm>
            <a:off x="1541829" y="4655387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4456" name="Rectangle 67">
            <a:extLst>
              <a:ext uri="{FF2B5EF4-FFF2-40B4-BE49-F238E27FC236}">
                <a16:creationId xmlns:a16="http://schemas.microsoft.com/office/drawing/2014/main" id="{3E9B9E07-DC45-4F08-B72F-E146BB0D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694" y="6797106"/>
            <a:ext cx="940293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553">
                <a:latin typeface="Arial" panose="020B0604020202020204" pitchFamily="34" charset="0"/>
              </a:rPr>
              <a:t>.</a:t>
            </a:r>
            <a:endParaRPr lang="en-GB" altLang="en-US" sz="553"/>
          </a:p>
        </p:txBody>
      </p:sp>
      <p:sp>
        <p:nvSpPr>
          <p:cNvPr id="14458" name="TextBox 95">
            <a:extLst>
              <a:ext uri="{FF2B5EF4-FFF2-40B4-BE49-F238E27FC236}">
                <a16:creationId xmlns:a16="http://schemas.microsoft.com/office/drawing/2014/main" id="{C8BDFB5F-34C5-44EE-8FF1-3E8F1C46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01" y="6059793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7030A0"/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4460" name="TextBox 95">
            <a:extLst>
              <a:ext uri="{FF2B5EF4-FFF2-40B4-BE49-F238E27FC236}">
                <a16:creationId xmlns:a16="http://schemas.microsoft.com/office/drawing/2014/main" id="{C717C525-AE99-4DE9-8464-89631738F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546" y="5875061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FF0000"/>
                </a:solidFill>
                <a:cs typeface="Calibri" panose="020F0502020204030204" pitchFamily="34" charset="0"/>
              </a:rPr>
              <a:t>.  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03C76F1-44C3-4518-A1B9-BB282691755F}"/>
              </a:ext>
            </a:extLst>
          </p:cNvPr>
          <p:cNvSpPr/>
          <p:nvPr/>
        </p:nvSpPr>
        <p:spPr>
          <a:xfrm>
            <a:off x="1494102" y="10663612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7336FEC-C8A1-4BC8-9C94-447C12757A96}"/>
              </a:ext>
            </a:extLst>
          </p:cNvPr>
          <p:cNvSpPr/>
          <p:nvPr/>
        </p:nvSpPr>
        <p:spPr>
          <a:xfrm>
            <a:off x="2136279" y="5178500"/>
            <a:ext cx="2606440" cy="686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51" name="Block Arc 50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464908" y="2020437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F0E38D3-DD30-4852-AF84-3811B9C1992C}"/>
              </a:ext>
            </a:extLst>
          </p:cNvPr>
          <p:cNvSpPr/>
          <p:nvPr/>
        </p:nvSpPr>
        <p:spPr>
          <a:xfrm>
            <a:off x="1700576" y="1743769"/>
            <a:ext cx="4027793" cy="4811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307015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790128-783C-4A42-A53C-3C389A826938}"/>
              </a:ext>
            </a:extLst>
          </p:cNvPr>
          <p:cNvSpPr/>
          <p:nvPr/>
        </p:nvSpPr>
        <p:spPr>
          <a:xfrm>
            <a:off x="1718661" y="7270964"/>
            <a:ext cx="4027793" cy="476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968F11-544A-4269-A8CC-372AACF17E51}"/>
              </a:ext>
            </a:extLst>
          </p:cNvPr>
          <p:cNvSpPr/>
          <p:nvPr/>
        </p:nvSpPr>
        <p:spPr>
          <a:xfrm>
            <a:off x="1668080" y="8932239"/>
            <a:ext cx="2832352" cy="4800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pic>
        <p:nvPicPr>
          <p:cNvPr id="1032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2" y="1803157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8" y="731579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0" descr="Arrow Left Icon 2745">
            <a:extLst>
              <a:ext uri="{FF2B5EF4-FFF2-40B4-BE49-F238E27FC236}">
                <a16:creationId xmlns:a16="http://schemas.microsoft.com/office/drawing/2014/main" id="{18C958F7-4644-4CA4-8A63-37B6E5AA3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92" y="16428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E3D3499-6B6C-419C-BB12-C0A6D169B7C3}"/>
              </a:ext>
            </a:extLst>
          </p:cNvPr>
          <p:cNvSpPr/>
          <p:nvPr/>
        </p:nvSpPr>
        <p:spPr>
          <a:xfrm rot="5400000">
            <a:off x="4445319" y="8799768"/>
            <a:ext cx="946845" cy="836620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EFB5B96-CD62-4F69-ABFA-0D98B66E4A57}"/>
              </a:ext>
            </a:extLst>
          </p:cNvPr>
          <p:cNvSpPr/>
          <p:nvPr/>
        </p:nvSpPr>
        <p:spPr>
          <a:xfrm>
            <a:off x="1477645" y="72663"/>
            <a:ext cx="53803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Progression of Recount Texts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Block Arc 63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04859" y="3889343"/>
            <a:ext cx="2172843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5" name="Block Arc 64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522686" y="5627204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7492033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pic>
        <p:nvPicPr>
          <p:cNvPr id="67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74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91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2" y="1791323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0" y="5402149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48" y="541852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46" y="7324201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26" y="898746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93286" y="433126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5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5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2733" y="4298012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4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6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46762" y="2905965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3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7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4923384" y="56821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2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8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87394" y="49630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1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1744" y="7009893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6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371" y="955292"/>
            <a:ext cx="2879523" cy="235449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Describe from own experience in chronological order using basic sequencing words/phrases.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Read personal recounts and begin to recognise structure (listed above)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Write simple first person recount linked to personal experience.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Separate words with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Capital letters (including proper nouns), full stops, question marks and exclamation marks.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Join clauses using simple conjunctions (and, but).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Maintain past tense.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44314" y="1311421"/>
            <a:ext cx="3748853" cy="170816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Collect a wider range of words/phrases to support sequencing.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Create simple timelines to record order of events.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recounts from personal experiences and from the perspective of others.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expanded noun phrases to give detail and accuracy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subordinating and coordinating conjunctions.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commas to separate items in a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Maintain past tense consistently.</a:t>
            </a:r>
          </a:p>
        </p:txBody>
      </p:sp>
      <p:sp>
        <p:nvSpPr>
          <p:cNvPr id="84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9691499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10870288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1427595" y="9691499"/>
            <a:ext cx="1150507" cy="2299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633414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3841992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5040610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407584" y="968638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657343" y="967963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2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25517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3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110457" y="9677202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4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329946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5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58128" y="10812538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6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92FCA4F-B46D-4E53-9823-51124A84505D}"/>
              </a:ext>
            </a:extLst>
          </p:cNvPr>
          <p:cNvSpPr/>
          <p:nvPr/>
        </p:nvSpPr>
        <p:spPr>
          <a:xfrm>
            <a:off x="216814" y="9301845"/>
            <a:ext cx="134075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Terminology</a:t>
            </a:r>
            <a:endParaRPr lang="en-US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030" y="9909530"/>
            <a:ext cx="1262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Letter, capital letter word, singular, plural sentence punctuation, full stop, question mark, exclamation mark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4154" y="9864324"/>
            <a:ext cx="11724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/>
              <a:t>Noun, noun phrase, </a:t>
            </a:r>
            <a:r>
              <a:rPr lang="fr-FR" sz="1000" dirty="0" err="1"/>
              <a:t>statement</a:t>
            </a:r>
            <a:r>
              <a:rPr lang="fr-FR" sz="1000" dirty="0"/>
              <a:t>, question, exclamation, command compound, </a:t>
            </a:r>
            <a:r>
              <a:rPr lang="fr-FR" sz="1000" dirty="0" err="1"/>
              <a:t>suffix</a:t>
            </a:r>
            <a:r>
              <a:rPr lang="fr-FR" sz="1000" dirty="0"/>
              <a:t>, adjective, </a:t>
            </a:r>
            <a:r>
              <a:rPr lang="fr-FR" sz="1000" dirty="0" err="1"/>
              <a:t>adverb</a:t>
            </a:r>
            <a:r>
              <a:rPr lang="fr-FR" sz="1000" dirty="0"/>
              <a:t>, </a:t>
            </a:r>
            <a:r>
              <a:rPr lang="fr-FR" sz="1000" dirty="0" err="1"/>
              <a:t>verb</a:t>
            </a:r>
            <a:r>
              <a:rPr lang="fr-FR" sz="1000" dirty="0"/>
              <a:t> </a:t>
            </a:r>
            <a:r>
              <a:rPr lang="fr-FR" sz="1000" dirty="0" err="1"/>
              <a:t>tense</a:t>
            </a:r>
            <a:r>
              <a:rPr lang="fr-FR" sz="1000" dirty="0"/>
              <a:t> (</a:t>
            </a:r>
            <a:r>
              <a:rPr lang="fr-FR" sz="1000" dirty="0" err="1"/>
              <a:t>past</a:t>
            </a:r>
            <a:r>
              <a:rPr lang="fr-FR" sz="1000" dirty="0"/>
              <a:t>, </a:t>
            </a:r>
            <a:r>
              <a:rPr lang="fr-FR" sz="1000" dirty="0" err="1"/>
              <a:t>present</a:t>
            </a:r>
            <a:r>
              <a:rPr lang="fr-FR" sz="1000" dirty="0"/>
              <a:t>) apostrophe, comma.</a:t>
            </a:r>
            <a:endParaRPr lang="en-GB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923534" y="3050705"/>
            <a:ext cx="3814156" cy="15465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Watch or listen to third person recounts and identify the sequence of events.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words to support chronology (specific timings)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well-chosen verbs to add detail and description.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use paragraphs to group related material.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a concluding line the summarises the whole recount.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Express time, place and cause using conjunctions and adverbs and prepositions to build cohesion and accuracy.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2701910" y="9904911"/>
            <a:ext cx="11724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Preposition, conjunction, word family, prefix clause, subordinate clause, direct speech, consonant, consonant letter, vowel, vowel letter, inverted commas (or ‘speech marks’)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45889" y="5086733"/>
            <a:ext cx="3733599" cy="186974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and compare texts that recount the same event to evaluate their effectiveness.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how direct speech can be used in recounts (opening line or the summarising line)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fronted adverbials with correct punctuation.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paragraphs to organise ideas around a theme including a summary paragraph.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Correct use of singular and plural possessive apostrophes.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Maintain and manage switching between past and present tenses.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809203" y="10019981"/>
            <a:ext cx="12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Determiner pronoun, </a:t>
            </a:r>
          </a:p>
          <a:p>
            <a:r>
              <a:rPr lang="en-GB" sz="1000" dirty="0"/>
              <a:t>Possessive pronoun, </a:t>
            </a:r>
          </a:p>
          <a:p>
            <a:r>
              <a:rPr lang="en-GB" sz="1000" dirty="0"/>
              <a:t>adverbial.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636051" y="5086733"/>
            <a:ext cx="2197058" cy="364715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Analyse and Evaluate the effectiveness  and formality of two contrasting recounts.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Practise writing a recount with a word limit to increase accuracy..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Decide whether a personal or impersonal writing style is appropriate for the intended purpose.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Reflect the theme (positive/negative) of the recount by selecting appropriate words/phrases.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relative clauses to give extra information.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adverbials of time, place and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parenthesis to give extra information.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065893" y="10001635"/>
            <a:ext cx="11724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Modal verb, relative pronoun, relative clause, parenthesis, bracket, dash cohesion, ambiguity.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118420" y="7092281"/>
            <a:ext cx="3470754" cy="21929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Choose the appropriate style of writing to suit a specific purpose.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passive voice to change the presentation of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 wider range of cohesive devices (repeating words or a phrase, formal conjunctions)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semi-colon, colon and dash to mark the boundary between independent clauses.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colon to introduce a list.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Justify grammar, punctuation, formality and style of writing to give an intended purpose. </a:t>
            </a:r>
          </a:p>
        </p:txBody>
      </p:sp>
      <p:sp>
        <p:nvSpPr>
          <p:cNvPr id="7" name="Rectangle 6"/>
          <p:cNvSpPr/>
          <p:nvPr/>
        </p:nvSpPr>
        <p:spPr>
          <a:xfrm>
            <a:off x="234042" y="10994378"/>
            <a:ext cx="12449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Subject</a:t>
            </a:r>
            <a:r>
              <a:rPr lang="fr-FR" sz="1000" dirty="0"/>
              <a:t>, </a:t>
            </a:r>
            <a:r>
              <a:rPr lang="fr-FR" sz="1000" dirty="0" err="1"/>
              <a:t>object</a:t>
            </a:r>
            <a:r>
              <a:rPr lang="fr-FR" sz="1000" dirty="0"/>
              <a:t> active, passive, </a:t>
            </a:r>
            <a:r>
              <a:rPr lang="fr-FR" sz="1000" dirty="0" err="1"/>
              <a:t>synonym</a:t>
            </a:r>
            <a:r>
              <a:rPr lang="fr-FR" sz="1000" dirty="0"/>
              <a:t>, </a:t>
            </a:r>
            <a:r>
              <a:rPr lang="fr-FR" sz="1000" dirty="0" err="1"/>
              <a:t>antonym</a:t>
            </a:r>
            <a:r>
              <a:rPr lang="fr-FR" sz="1000" dirty="0"/>
              <a:t>, </a:t>
            </a:r>
            <a:r>
              <a:rPr lang="fr-FR" sz="1000" dirty="0" err="1"/>
              <a:t>ellipsis</a:t>
            </a:r>
            <a:r>
              <a:rPr lang="fr-FR" sz="1000" dirty="0"/>
              <a:t>, </a:t>
            </a:r>
            <a:r>
              <a:rPr lang="fr-FR" sz="1000" dirty="0" err="1"/>
              <a:t>hyphen</a:t>
            </a:r>
            <a:r>
              <a:rPr lang="fr-FR" sz="1000" dirty="0"/>
              <a:t>, colon, semi-colon, </a:t>
            </a:r>
            <a:r>
              <a:rPr lang="fr-FR" sz="1000" dirty="0" err="1"/>
              <a:t>bullet</a:t>
            </a:r>
            <a:r>
              <a:rPr lang="fr-FR" sz="1000" dirty="0"/>
              <a:t> points.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743525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701014" y="5323081"/>
            <a:ext cx="4038216" cy="5251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700575" y="3649750"/>
            <a:ext cx="4027793" cy="498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5460452" y="1720397"/>
            <a:ext cx="581512" cy="6243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3229860" y="9167042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F903ED0-2D89-45B3-8F7E-AB1BF9335DD8}"/>
              </a:ext>
            </a:extLst>
          </p:cNvPr>
          <p:cNvSpPr/>
          <p:nvPr/>
        </p:nvSpPr>
        <p:spPr>
          <a:xfrm>
            <a:off x="4775805" y="7355577"/>
            <a:ext cx="181036" cy="6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6364EE18-0A1B-4236-BD4A-85CDAA65F743}"/>
              </a:ext>
            </a:extLst>
          </p:cNvPr>
          <p:cNvSpPr/>
          <p:nvPr/>
        </p:nvSpPr>
        <p:spPr>
          <a:xfrm>
            <a:off x="2495838" y="7617806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9A630C-F87B-492F-B1D7-B6706014B159}"/>
              </a:ext>
            </a:extLst>
          </p:cNvPr>
          <p:cNvSpPr/>
          <p:nvPr/>
        </p:nvSpPr>
        <p:spPr>
          <a:xfrm>
            <a:off x="5477458" y="6188429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15A90BD2-6EA3-49A1-8D44-203FA4BAABBE}"/>
              </a:ext>
            </a:extLst>
          </p:cNvPr>
          <p:cNvSpPr/>
          <p:nvPr/>
        </p:nvSpPr>
        <p:spPr>
          <a:xfrm>
            <a:off x="1541829" y="4655387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4456" name="Rectangle 67">
            <a:extLst>
              <a:ext uri="{FF2B5EF4-FFF2-40B4-BE49-F238E27FC236}">
                <a16:creationId xmlns:a16="http://schemas.microsoft.com/office/drawing/2014/main" id="{3E9B9E07-DC45-4F08-B72F-E146BB0D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694" y="6797106"/>
            <a:ext cx="940293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553">
                <a:latin typeface="Arial" panose="020B0604020202020204" pitchFamily="34" charset="0"/>
              </a:rPr>
              <a:t>.</a:t>
            </a:r>
            <a:endParaRPr lang="en-GB" altLang="en-US" sz="553"/>
          </a:p>
        </p:txBody>
      </p:sp>
      <p:sp>
        <p:nvSpPr>
          <p:cNvPr id="14458" name="TextBox 95">
            <a:extLst>
              <a:ext uri="{FF2B5EF4-FFF2-40B4-BE49-F238E27FC236}">
                <a16:creationId xmlns:a16="http://schemas.microsoft.com/office/drawing/2014/main" id="{C8BDFB5F-34C5-44EE-8FF1-3E8F1C46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01" y="6059793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7030A0"/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4460" name="TextBox 95">
            <a:extLst>
              <a:ext uri="{FF2B5EF4-FFF2-40B4-BE49-F238E27FC236}">
                <a16:creationId xmlns:a16="http://schemas.microsoft.com/office/drawing/2014/main" id="{C717C525-AE99-4DE9-8464-89631738F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546" y="5875061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FF0000"/>
                </a:solidFill>
                <a:cs typeface="Calibri" panose="020F0502020204030204" pitchFamily="34" charset="0"/>
              </a:rPr>
              <a:t>.  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03C76F1-44C3-4518-A1B9-BB282691755F}"/>
              </a:ext>
            </a:extLst>
          </p:cNvPr>
          <p:cNvSpPr/>
          <p:nvPr/>
        </p:nvSpPr>
        <p:spPr>
          <a:xfrm>
            <a:off x="1494102" y="10663612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7336FEC-C8A1-4BC8-9C94-447C12757A96}"/>
              </a:ext>
            </a:extLst>
          </p:cNvPr>
          <p:cNvSpPr/>
          <p:nvPr/>
        </p:nvSpPr>
        <p:spPr>
          <a:xfrm>
            <a:off x="2136279" y="5178500"/>
            <a:ext cx="2606440" cy="686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51" name="Block Arc 50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464908" y="2020437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F0E38D3-DD30-4852-AF84-3811B9C1992C}"/>
              </a:ext>
            </a:extLst>
          </p:cNvPr>
          <p:cNvSpPr/>
          <p:nvPr/>
        </p:nvSpPr>
        <p:spPr>
          <a:xfrm>
            <a:off x="1700576" y="1743769"/>
            <a:ext cx="4027793" cy="4811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307015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790128-783C-4A42-A53C-3C389A826938}"/>
              </a:ext>
            </a:extLst>
          </p:cNvPr>
          <p:cNvSpPr/>
          <p:nvPr/>
        </p:nvSpPr>
        <p:spPr>
          <a:xfrm>
            <a:off x="1718661" y="7270964"/>
            <a:ext cx="4027793" cy="476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968F11-544A-4269-A8CC-372AACF17E51}"/>
              </a:ext>
            </a:extLst>
          </p:cNvPr>
          <p:cNvSpPr/>
          <p:nvPr/>
        </p:nvSpPr>
        <p:spPr>
          <a:xfrm>
            <a:off x="1668080" y="8932239"/>
            <a:ext cx="2832352" cy="4800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pic>
        <p:nvPicPr>
          <p:cNvPr id="1032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2" y="1803157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8" y="731579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0" descr="Arrow Left Icon 2745">
            <a:extLst>
              <a:ext uri="{FF2B5EF4-FFF2-40B4-BE49-F238E27FC236}">
                <a16:creationId xmlns:a16="http://schemas.microsoft.com/office/drawing/2014/main" id="{18C958F7-4644-4CA4-8A63-37B6E5AA3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92" y="16428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E3D3499-6B6C-419C-BB12-C0A6D169B7C3}"/>
              </a:ext>
            </a:extLst>
          </p:cNvPr>
          <p:cNvSpPr/>
          <p:nvPr/>
        </p:nvSpPr>
        <p:spPr>
          <a:xfrm rot="5400000">
            <a:off x="4445319" y="8799768"/>
            <a:ext cx="946845" cy="836620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EFB5B96-CD62-4F69-ABFA-0D98B66E4A57}"/>
              </a:ext>
            </a:extLst>
          </p:cNvPr>
          <p:cNvSpPr/>
          <p:nvPr/>
        </p:nvSpPr>
        <p:spPr>
          <a:xfrm>
            <a:off x="1477645" y="72663"/>
            <a:ext cx="53803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Progression of Persuasion Texts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Block Arc 63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04859" y="3889343"/>
            <a:ext cx="2172843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5" name="Block Arc 64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522686" y="5627204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7492033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pic>
        <p:nvPicPr>
          <p:cNvPr id="67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74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91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2" y="1791323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0" y="5402149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48" y="541852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46" y="7324201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26" y="898746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93286" y="433126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5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5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2733" y="4298012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4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6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46454" y="309082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3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7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4923384" y="56821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2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8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87394" y="49630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1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1744" y="7315794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6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644" y="1303011"/>
            <a:ext cx="2879523" cy="186974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suitable adverts, posters etc. to recognise the purpose of persuasion.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Role play persuading in a shop setting.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basic letters or posters with the purpose to persuade (A letter to_____)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Separate words with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Capital letters (including proper nouns), full stops, question marks and exclamation marks.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Join clauses using simple conjunctions (and, but).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11626" y="970193"/>
            <a:ext cx="3748853" cy="203132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a range of persuasive texts and understand some of the features they include.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Evaluate basic texts and comment on how effective it 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persuasively linked to topic, season or current experiences.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Include an opening statement that presents a persuasive point of view.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expanded noun phrases to give detail and accuracy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subordinating and coordinating conjunctions.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commas to separate items in a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Consistent use of tense.</a:t>
            </a:r>
          </a:p>
        </p:txBody>
      </p:sp>
      <p:sp>
        <p:nvSpPr>
          <p:cNvPr id="84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9691499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10870288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1427595" y="9691499"/>
            <a:ext cx="1150507" cy="2299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633414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3841992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5040610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407584" y="968638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657343" y="967963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2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25517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3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110457" y="9677202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4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329946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5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58128" y="10812538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6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92FCA4F-B46D-4E53-9823-51124A84505D}"/>
              </a:ext>
            </a:extLst>
          </p:cNvPr>
          <p:cNvSpPr/>
          <p:nvPr/>
        </p:nvSpPr>
        <p:spPr>
          <a:xfrm>
            <a:off x="39238" y="9334325"/>
            <a:ext cx="134075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Terminology</a:t>
            </a:r>
            <a:endParaRPr lang="en-US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030" y="9909530"/>
            <a:ext cx="1262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Letter, capital letter word, singular, plural sentence punctuation, full stop, question mark, exclamation mark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4154" y="9864324"/>
            <a:ext cx="11724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/>
              <a:t>Noun, noun phrase, </a:t>
            </a:r>
            <a:r>
              <a:rPr lang="fr-FR" sz="1000" dirty="0" err="1"/>
              <a:t>statement</a:t>
            </a:r>
            <a:r>
              <a:rPr lang="fr-FR" sz="1000" dirty="0"/>
              <a:t>, question, exclamation, command compound, </a:t>
            </a:r>
            <a:r>
              <a:rPr lang="fr-FR" sz="1000" dirty="0" err="1"/>
              <a:t>suffix</a:t>
            </a:r>
            <a:r>
              <a:rPr lang="fr-FR" sz="1000" dirty="0"/>
              <a:t>, adjective, </a:t>
            </a:r>
            <a:r>
              <a:rPr lang="fr-FR" sz="1000" dirty="0" err="1"/>
              <a:t>adverb</a:t>
            </a:r>
            <a:r>
              <a:rPr lang="fr-FR" sz="1000" dirty="0"/>
              <a:t>, </a:t>
            </a:r>
            <a:r>
              <a:rPr lang="fr-FR" sz="1000" dirty="0" err="1"/>
              <a:t>verb</a:t>
            </a:r>
            <a:r>
              <a:rPr lang="fr-FR" sz="1000" dirty="0"/>
              <a:t> </a:t>
            </a:r>
            <a:r>
              <a:rPr lang="fr-FR" sz="1000" dirty="0" err="1"/>
              <a:t>tense</a:t>
            </a:r>
            <a:r>
              <a:rPr lang="fr-FR" sz="1000" dirty="0"/>
              <a:t> (</a:t>
            </a:r>
            <a:r>
              <a:rPr lang="fr-FR" sz="1000" dirty="0" err="1"/>
              <a:t>past</a:t>
            </a:r>
            <a:r>
              <a:rPr lang="fr-FR" sz="1000" dirty="0"/>
              <a:t>, </a:t>
            </a:r>
            <a:r>
              <a:rPr lang="fr-FR" sz="1000" dirty="0" err="1"/>
              <a:t>present</a:t>
            </a:r>
            <a:r>
              <a:rPr lang="fr-FR" sz="1000" dirty="0"/>
              <a:t>) apostrophe, comma.</a:t>
            </a:r>
            <a:endParaRPr lang="en-GB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861132" y="3148143"/>
            <a:ext cx="3814156" cy="186974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Read and evaluate a wider range of persuasive texts to identify all of the features used.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persuasively and begin to link points together with an appropriate style and choice of vocabulary.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Have several reasons to persuade and begin to group in paragraphs related material.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Express time, place and cause using conjunctions and adverbs and prepositions to build cohesion and accuracy.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Where appropriate, give a customer review using inverted commas.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2701910" y="9904911"/>
            <a:ext cx="11724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Preposition, conjunction, word family, prefix clause, subordinate clause, direct speech, consonant, consonant letter, vowel, vowel letter, inverted commas (or ‘speech marks’)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91644" y="4966441"/>
            <a:ext cx="4506072" cy="219290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Analyse and evaluate a wider range of persuasive texts giving basic justifications to why it is effective or not.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Distinguish between texts which try to persuade and those that try to inform.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recognise and use some of the figurative language used to persuade (hyperbole, similes, alliteration).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Expand noun phrases to persuade.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fronted adverbials with correct punctuation.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paragraphs to organise ideas around a theme and give a closing statement that reinforces the opening statement.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Correct use of singular and plural possessive apostrophes.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Give customer reviews with accurate punctuation.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809203" y="10019981"/>
            <a:ext cx="12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Determiner pronoun, </a:t>
            </a:r>
          </a:p>
          <a:p>
            <a:r>
              <a:rPr lang="en-GB" sz="1000" dirty="0"/>
              <a:t>Possessive pronoun, </a:t>
            </a:r>
          </a:p>
          <a:p>
            <a:r>
              <a:rPr lang="en-GB" sz="1000" dirty="0"/>
              <a:t>adverbial.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636051" y="5086733"/>
            <a:ext cx="2197058" cy="348557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Read other persuasive examples (newspaper reports etc.) to compare the purpose (deliberate ambiguity, bias etc.)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Draft and write individual, group and class persuasive extended texts for real purposes.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Support the purpose with diagrams, graphs, data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relative clauses to give extra information.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modal verbs and adverbs to indicate degrees of possibility (should, surely)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adverbials of time, place and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parenthesis to give extra information.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065893" y="10001635"/>
            <a:ext cx="11724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Modal verb, relative pronoun, relative clause, parenthesis, bracket, dash cohesion, ambiguity.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048399" y="7141582"/>
            <a:ext cx="3566518" cy="235449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Analyse examples or own writing to identify possible objections and decide how best to counter these.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Choose the appropriate style of writing to suit a specific purpose.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passive voice to change the presentation of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 wider range of cohesive devices (repeating words or a phrase)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semi-colon, colon and dash to mark the boundary between independent clauses.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colon to introduce a list.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Consider and justify appropriate layout devices (bullet points, tables, etc.)</a:t>
            </a:r>
          </a:p>
        </p:txBody>
      </p:sp>
      <p:sp>
        <p:nvSpPr>
          <p:cNvPr id="7" name="Rectangle 6"/>
          <p:cNvSpPr/>
          <p:nvPr/>
        </p:nvSpPr>
        <p:spPr>
          <a:xfrm>
            <a:off x="234042" y="10994378"/>
            <a:ext cx="12449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Subject</a:t>
            </a:r>
            <a:r>
              <a:rPr lang="fr-FR" sz="1000" dirty="0"/>
              <a:t>, </a:t>
            </a:r>
            <a:r>
              <a:rPr lang="fr-FR" sz="1000" dirty="0" err="1"/>
              <a:t>object</a:t>
            </a:r>
            <a:r>
              <a:rPr lang="fr-FR" sz="1000" dirty="0"/>
              <a:t> active, passive, </a:t>
            </a:r>
            <a:r>
              <a:rPr lang="fr-FR" sz="1000" dirty="0" err="1"/>
              <a:t>synonym</a:t>
            </a:r>
            <a:r>
              <a:rPr lang="fr-FR" sz="1000" dirty="0"/>
              <a:t>, </a:t>
            </a:r>
            <a:r>
              <a:rPr lang="fr-FR" sz="1000" dirty="0" err="1"/>
              <a:t>antonym</a:t>
            </a:r>
            <a:r>
              <a:rPr lang="fr-FR" sz="1000" dirty="0"/>
              <a:t>, </a:t>
            </a:r>
            <a:r>
              <a:rPr lang="fr-FR" sz="1000" dirty="0" err="1"/>
              <a:t>ellipsis</a:t>
            </a:r>
            <a:r>
              <a:rPr lang="fr-FR" sz="1000" dirty="0"/>
              <a:t>, </a:t>
            </a:r>
            <a:r>
              <a:rPr lang="fr-FR" sz="1000" dirty="0" err="1"/>
              <a:t>hyphen</a:t>
            </a:r>
            <a:r>
              <a:rPr lang="fr-FR" sz="1000" dirty="0"/>
              <a:t>, colon, semi-colon, </a:t>
            </a:r>
            <a:r>
              <a:rPr lang="fr-FR" sz="1000" dirty="0" err="1"/>
              <a:t>bullet</a:t>
            </a:r>
            <a:r>
              <a:rPr lang="fr-FR" sz="1000" dirty="0"/>
              <a:t> points.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21232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701014" y="5323081"/>
            <a:ext cx="4038216" cy="5251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700575" y="3649750"/>
            <a:ext cx="4027793" cy="498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5460452" y="1720397"/>
            <a:ext cx="581512" cy="6243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3229860" y="9167042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F903ED0-2D89-45B3-8F7E-AB1BF9335DD8}"/>
              </a:ext>
            </a:extLst>
          </p:cNvPr>
          <p:cNvSpPr/>
          <p:nvPr/>
        </p:nvSpPr>
        <p:spPr>
          <a:xfrm>
            <a:off x="4775805" y="7355577"/>
            <a:ext cx="181036" cy="6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6364EE18-0A1B-4236-BD4A-85CDAA65F743}"/>
              </a:ext>
            </a:extLst>
          </p:cNvPr>
          <p:cNvSpPr/>
          <p:nvPr/>
        </p:nvSpPr>
        <p:spPr>
          <a:xfrm>
            <a:off x="2495838" y="7617806"/>
            <a:ext cx="51568" cy="52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9A630C-F87B-492F-B1D7-B6706014B159}"/>
              </a:ext>
            </a:extLst>
          </p:cNvPr>
          <p:cNvSpPr/>
          <p:nvPr/>
        </p:nvSpPr>
        <p:spPr>
          <a:xfrm>
            <a:off x="5477458" y="6188429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15A90BD2-6EA3-49A1-8D44-203FA4BAABBE}"/>
              </a:ext>
            </a:extLst>
          </p:cNvPr>
          <p:cNvSpPr/>
          <p:nvPr/>
        </p:nvSpPr>
        <p:spPr>
          <a:xfrm>
            <a:off x="1541829" y="4655387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4456" name="Rectangle 67">
            <a:extLst>
              <a:ext uri="{FF2B5EF4-FFF2-40B4-BE49-F238E27FC236}">
                <a16:creationId xmlns:a16="http://schemas.microsoft.com/office/drawing/2014/main" id="{3E9B9E07-DC45-4F08-B72F-E146BB0D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694" y="6797106"/>
            <a:ext cx="940293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553">
                <a:latin typeface="Arial" panose="020B0604020202020204" pitchFamily="34" charset="0"/>
              </a:rPr>
              <a:t>.</a:t>
            </a:r>
            <a:endParaRPr lang="en-GB" altLang="en-US" sz="553"/>
          </a:p>
        </p:txBody>
      </p:sp>
      <p:sp>
        <p:nvSpPr>
          <p:cNvPr id="14458" name="TextBox 95">
            <a:extLst>
              <a:ext uri="{FF2B5EF4-FFF2-40B4-BE49-F238E27FC236}">
                <a16:creationId xmlns:a16="http://schemas.microsoft.com/office/drawing/2014/main" id="{C8BDFB5F-34C5-44EE-8FF1-3E8F1C46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01" y="6059793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7030A0"/>
                </a:solidFill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14460" name="TextBox 95">
            <a:extLst>
              <a:ext uri="{FF2B5EF4-FFF2-40B4-BE49-F238E27FC236}">
                <a16:creationId xmlns:a16="http://schemas.microsoft.com/office/drawing/2014/main" id="{C717C525-AE99-4DE9-8464-89631738F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546" y="5875061"/>
            <a:ext cx="901892" cy="177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553">
                <a:solidFill>
                  <a:srgbClr val="FF0000"/>
                </a:solidFill>
                <a:cs typeface="Calibri" panose="020F0502020204030204" pitchFamily="34" charset="0"/>
              </a:rPr>
              <a:t>.  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03C76F1-44C3-4518-A1B9-BB282691755F}"/>
              </a:ext>
            </a:extLst>
          </p:cNvPr>
          <p:cNvSpPr/>
          <p:nvPr/>
        </p:nvSpPr>
        <p:spPr>
          <a:xfrm>
            <a:off x="1494102" y="10663612"/>
            <a:ext cx="74609" cy="48057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1244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7336FEC-C8A1-4BC8-9C94-447C12757A96}"/>
              </a:ext>
            </a:extLst>
          </p:cNvPr>
          <p:cNvSpPr/>
          <p:nvPr/>
        </p:nvSpPr>
        <p:spPr>
          <a:xfrm>
            <a:off x="2136279" y="5178500"/>
            <a:ext cx="2606440" cy="686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51" name="Block Arc 50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464908" y="2020437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F0E38D3-DD30-4852-AF84-3811B9C1992C}"/>
              </a:ext>
            </a:extLst>
          </p:cNvPr>
          <p:cNvSpPr/>
          <p:nvPr/>
        </p:nvSpPr>
        <p:spPr>
          <a:xfrm>
            <a:off x="1700576" y="1743769"/>
            <a:ext cx="4027793" cy="4811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307015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790128-783C-4A42-A53C-3C389A826938}"/>
              </a:ext>
            </a:extLst>
          </p:cNvPr>
          <p:cNvSpPr/>
          <p:nvPr/>
        </p:nvSpPr>
        <p:spPr>
          <a:xfrm>
            <a:off x="1718661" y="7270964"/>
            <a:ext cx="4027793" cy="476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968F11-544A-4269-A8CC-372AACF17E51}"/>
              </a:ext>
            </a:extLst>
          </p:cNvPr>
          <p:cNvSpPr/>
          <p:nvPr/>
        </p:nvSpPr>
        <p:spPr>
          <a:xfrm>
            <a:off x="1668080" y="8932239"/>
            <a:ext cx="2832352" cy="4800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 dirty="0"/>
          </a:p>
        </p:txBody>
      </p:sp>
      <p:pic>
        <p:nvPicPr>
          <p:cNvPr id="1032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2" y="1803157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8" y="731579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0" descr="Arrow Left Icon 2745">
            <a:extLst>
              <a:ext uri="{FF2B5EF4-FFF2-40B4-BE49-F238E27FC236}">
                <a16:creationId xmlns:a16="http://schemas.microsoft.com/office/drawing/2014/main" id="{18C958F7-4644-4CA4-8A63-37B6E5AA3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92" y="16428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E3D3499-6B6C-419C-BB12-C0A6D169B7C3}"/>
              </a:ext>
            </a:extLst>
          </p:cNvPr>
          <p:cNvSpPr/>
          <p:nvPr/>
        </p:nvSpPr>
        <p:spPr>
          <a:xfrm rot="5400000">
            <a:off x="4445319" y="8799768"/>
            <a:ext cx="946845" cy="836620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EFB5B96-CD62-4F69-ABFA-0D98B66E4A57}"/>
              </a:ext>
            </a:extLst>
          </p:cNvPr>
          <p:cNvSpPr/>
          <p:nvPr/>
        </p:nvSpPr>
        <p:spPr>
          <a:xfrm>
            <a:off x="1477645" y="72663"/>
            <a:ext cx="53803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Progression of Explanation Texts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Block Arc 63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04859" y="3889343"/>
            <a:ext cx="2172843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5" name="Block Arc 64">
            <a:extLst>
              <a:ext uri="{FF2B5EF4-FFF2-40B4-BE49-F238E27FC236}">
                <a16:creationId xmlns:a16="http://schemas.microsoft.com/office/drawing/2014/main" id="{9F1EC80D-A7D8-4DA8-835E-D6D753B17D5A}"/>
              </a:ext>
            </a:extLst>
          </p:cNvPr>
          <p:cNvSpPr/>
          <p:nvPr/>
        </p:nvSpPr>
        <p:spPr>
          <a:xfrm rot="5400000" flipH="1">
            <a:off x="4522686" y="5627204"/>
            <a:ext cx="2436586" cy="182833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C5735798-E7FA-4435-AD01-055B7082B761}"/>
              </a:ext>
            </a:extLst>
          </p:cNvPr>
          <p:cNvSpPr/>
          <p:nvPr/>
        </p:nvSpPr>
        <p:spPr>
          <a:xfrm rot="16200000">
            <a:off x="627118" y="7492033"/>
            <a:ext cx="2146918" cy="1693658"/>
          </a:xfrm>
          <a:prstGeom prst="blockArc">
            <a:avLst>
              <a:gd name="adj1" fmla="val 10672036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56392">
              <a:defRPr/>
            </a:pPr>
            <a:endParaRPr lang="en-US" sz="1489">
              <a:solidFill>
                <a:schemeClr val="tx1"/>
              </a:solidFill>
            </a:endParaRPr>
          </a:p>
        </p:txBody>
      </p:sp>
      <p:pic>
        <p:nvPicPr>
          <p:cNvPr id="67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74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91" y="3706966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2" y="1791323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0" y="5402149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48" y="541852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Arrow Left Icon 2745">
            <a:extLst>
              <a:ext uri="{FF2B5EF4-FFF2-40B4-BE49-F238E27FC236}">
                <a16:creationId xmlns:a16="http://schemas.microsoft.com/office/drawing/2014/main" id="{391FB50C-1D02-4A56-9412-29A1A768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46" y="7324201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Arrow Icon 1920919">
            <a:extLst>
              <a:ext uri="{FF2B5EF4-FFF2-40B4-BE49-F238E27FC236}">
                <a16:creationId xmlns:a16="http://schemas.microsoft.com/office/drawing/2014/main" id="{9B3F5272-2E50-4AC3-9DC5-90F796DF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26" y="8987464"/>
            <a:ext cx="369631" cy="3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93286" y="433126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5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5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32733" y="4298012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4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6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5739230" y="2976307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3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7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4923384" y="568216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2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8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128897" y="213000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1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922B56B-FC81-4B4E-AB4F-96B97CB48FC5}"/>
              </a:ext>
            </a:extLst>
          </p:cNvPr>
          <p:cNvSpPr/>
          <p:nvPr/>
        </p:nvSpPr>
        <p:spPr>
          <a:xfrm>
            <a:off x="85483" y="6530331"/>
            <a:ext cx="1036799" cy="7147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Year 6 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332" y="998218"/>
            <a:ext cx="2879523" cy="20313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simple explanation texts/videos/pictures to identify purpose.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Draw pictures to illustrate a process – caption or discuss orally.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series of sentences to explain a process based on first hand experience.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Separate words with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Capital letters (including proper nouns), full stops, question marks and exclamation marks.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Join clauses using simple conjunctions (and, but).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11626" y="970193"/>
            <a:ext cx="3748853" cy="170816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Discuss a range of explanation texts and their basic features.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Draw diagrams/flowcharts that are clearly sequenced and caption the process.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write longer explanations linked to personal  experience or from topic/interest.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expanded noun phrases to give detail and accuracy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subordinating and coordinating conjunctions.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commas to separate items in a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Consistent use of tense.</a:t>
            </a:r>
          </a:p>
        </p:txBody>
      </p:sp>
      <p:sp>
        <p:nvSpPr>
          <p:cNvPr id="84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9691499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08592" y="10870288"/>
            <a:ext cx="1150507" cy="11210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1427595" y="9691499"/>
            <a:ext cx="1150507" cy="2299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2633414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3841992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: Rounded Corners 11">
            <a:extLst>
              <a:ext uri="{FF2B5EF4-FFF2-40B4-BE49-F238E27FC236}">
                <a16:creationId xmlns:a16="http://schemas.microsoft.com/office/drawing/2014/main" id="{DD12AE2B-35EB-4AB2-8B22-C70EAFB9B4C3}"/>
              </a:ext>
            </a:extLst>
          </p:cNvPr>
          <p:cNvSpPr/>
          <p:nvPr/>
        </p:nvSpPr>
        <p:spPr>
          <a:xfrm>
            <a:off x="5040610" y="9712204"/>
            <a:ext cx="1150507" cy="22791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407584" y="968638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657343" y="9679639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2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25517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3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110457" y="9677202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4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329946" y="9671177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5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58128" y="10812538"/>
            <a:ext cx="63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Year 6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92FCA4F-B46D-4E53-9823-51124A84505D}"/>
              </a:ext>
            </a:extLst>
          </p:cNvPr>
          <p:cNvSpPr/>
          <p:nvPr/>
        </p:nvSpPr>
        <p:spPr>
          <a:xfrm>
            <a:off x="39238" y="9334325"/>
            <a:ext cx="134075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Terminology</a:t>
            </a:r>
            <a:endParaRPr lang="en-US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030" y="9909530"/>
            <a:ext cx="1262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Letter, capital letter word, singular, plural sentence punctuation, full stop, question mark, exclamation mark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4154" y="9864324"/>
            <a:ext cx="11724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/>
              <a:t>Noun, noun phrase, </a:t>
            </a:r>
            <a:r>
              <a:rPr lang="fr-FR" sz="1000" dirty="0" err="1"/>
              <a:t>statement</a:t>
            </a:r>
            <a:r>
              <a:rPr lang="fr-FR" sz="1000" dirty="0"/>
              <a:t>, question, exclamation, command compound, </a:t>
            </a:r>
            <a:r>
              <a:rPr lang="fr-FR" sz="1000" dirty="0" err="1"/>
              <a:t>suffix</a:t>
            </a:r>
            <a:r>
              <a:rPr lang="fr-FR" sz="1000" dirty="0"/>
              <a:t>, adjective, </a:t>
            </a:r>
            <a:r>
              <a:rPr lang="fr-FR" sz="1000" dirty="0" err="1"/>
              <a:t>adverb</a:t>
            </a:r>
            <a:r>
              <a:rPr lang="fr-FR" sz="1000" dirty="0"/>
              <a:t>, </a:t>
            </a:r>
            <a:r>
              <a:rPr lang="fr-FR" sz="1000" dirty="0" err="1"/>
              <a:t>verb</a:t>
            </a:r>
            <a:r>
              <a:rPr lang="fr-FR" sz="1000" dirty="0"/>
              <a:t> </a:t>
            </a:r>
            <a:r>
              <a:rPr lang="fr-FR" sz="1000" dirty="0" err="1"/>
              <a:t>tense</a:t>
            </a:r>
            <a:r>
              <a:rPr lang="fr-FR" sz="1000" dirty="0"/>
              <a:t> (</a:t>
            </a:r>
            <a:r>
              <a:rPr lang="fr-FR" sz="1000" dirty="0" err="1"/>
              <a:t>past</a:t>
            </a:r>
            <a:r>
              <a:rPr lang="fr-FR" sz="1000" dirty="0"/>
              <a:t>, </a:t>
            </a:r>
            <a:r>
              <a:rPr lang="fr-FR" sz="1000" dirty="0" err="1"/>
              <a:t>present</a:t>
            </a:r>
            <a:r>
              <a:rPr lang="fr-FR" sz="1000" dirty="0"/>
              <a:t>) apostrophe, comma.</a:t>
            </a:r>
            <a:endParaRPr lang="en-GB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892527" y="3082780"/>
            <a:ext cx="3814156" cy="1708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a wider range of texts and comment on their effectiveness – give basic justifications.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decide where an explanation can be supported by diagrams due to its complexity.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Write a series of extended sentences using the features and use basic layout devices – headings/sub-headings.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Begin to group related material in paragraphs.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Express time, place and cause using conjunctions and adverbs and prepositions to build cohesion and accuracy.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2701910" y="9904911"/>
            <a:ext cx="11724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Preposition, conjunction, word family, prefix clause, subordinate clause, direct speech, consonant, consonant letter, vowel, vowel letter, inverted commas (or ‘speech marks’)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9830" y="5086733"/>
            <a:ext cx="4506072" cy="138499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Analyse a wide range of texts noting features of impersonal style.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Comment on and justify views on the effectiveness of a text.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Interest the reader by writing directly to the reader (You’ll be surprised)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fronted adverbials with correct punctuation.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paragraphs to organise ideas around a theme.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Avoid repetition by choice of pronoun or noun.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Correct use of singular and plural possessive apostrophes.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809203" y="10019981"/>
            <a:ext cx="12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Determiner pronoun, </a:t>
            </a:r>
          </a:p>
          <a:p>
            <a:r>
              <a:rPr lang="en-GB" sz="1000" dirty="0"/>
              <a:t>Possessive pronoun, </a:t>
            </a:r>
          </a:p>
          <a:p>
            <a:r>
              <a:rPr lang="en-GB" sz="1000" dirty="0"/>
              <a:t>adverbial.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659575" y="5150484"/>
            <a:ext cx="2197058" cy="267765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Analyse a range of texts from many areas of the curriculum.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In shared writing, plan, write, edit and refine pieces to increase clarity.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relative clauses to give extra information.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modal verbs and adverbs to indicate degrees of possibility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adverbials of time, place and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parenthesis to give extra information.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065893" y="10001635"/>
            <a:ext cx="117244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Modal verb, relative pronoun, relative clause, parenthesis, bracket, dash cohesion, ambiguity.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048399" y="7141582"/>
            <a:ext cx="3566518" cy="21929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All from previous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Choose the appropriate style of writing to suit a specific purpose and audience.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Explore when a different tense is needed in explanations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passive voice to change the presentation of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Link ideas across paragraphs using a wider range of cohesive devices (repeating words or a phrase)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semi-colon, colon and dash to mark the boundary between independent clauses.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 colon to introduce a list.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Use appropriate layout devices to structure text: headings, sub-headings, columns and bullet points.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234042" y="10994378"/>
            <a:ext cx="12449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Subject</a:t>
            </a:r>
            <a:r>
              <a:rPr lang="fr-FR" sz="1000" dirty="0"/>
              <a:t>, </a:t>
            </a:r>
            <a:r>
              <a:rPr lang="fr-FR" sz="1000" dirty="0" err="1"/>
              <a:t>object</a:t>
            </a:r>
            <a:r>
              <a:rPr lang="fr-FR" sz="1000" dirty="0"/>
              <a:t> active, passive, </a:t>
            </a:r>
            <a:r>
              <a:rPr lang="fr-FR" sz="1000" dirty="0" err="1"/>
              <a:t>synonym</a:t>
            </a:r>
            <a:r>
              <a:rPr lang="fr-FR" sz="1000" dirty="0"/>
              <a:t>, </a:t>
            </a:r>
            <a:r>
              <a:rPr lang="fr-FR" sz="1000" dirty="0" err="1"/>
              <a:t>antonym</a:t>
            </a:r>
            <a:r>
              <a:rPr lang="fr-FR" sz="1000" dirty="0"/>
              <a:t>, </a:t>
            </a:r>
            <a:r>
              <a:rPr lang="fr-FR" sz="1000" dirty="0" err="1"/>
              <a:t>ellipsis</a:t>
            </a:r>
            <a:r>
              <a:rPr lang="fr-FR" sz="1000" dirty="0"/>
              <a:t>, </a:t>
            </a:r>
            <a:r>
              <a:rPr lang="fr-FR" sz="1000" dirty="0" err="1"/>
              <a:t>hyphen</a:t>
            </a:r>
            <a:r>
              <a:rPr lang="fr-FR" sz="1000" dirty="0"/>
              <a:t>, colon, semi-colon, </a:t>
            </a:r>
            <a:r>
              <a:rPr lang="fr-FR" sz="1000" dirty="0" err="1"/>
              <a:t>bullet</a:t>
            </a:r>
            <a:r>
              <a:rPr lang="fr-FR" sz="1000" dirty="0"/>
              <a:t> points.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178955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4617</TotalTime>
  <Words>3715</Words>
  <Application>Microsoft Office PowerPoint</Application>
  <PresentationFormat>Widescreen</PresentationFormat>
  <Paragraphs>418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Hazel</dc:creator>
  <cp:lastModifiedBy>Charlotte Jeffs</cp:lastModifiedBy>
  <cp:revision>109</cp:revision>
  <dcterms:created xsi:type="dcterms:W3CDTF">2020-05-30T21:55:33Z</dcterms:created>
  <dcterms:modified xsi:type="dcterms:W3CDTF">2021-11-17T14:29:16Z</dcterms:modified>
</cp:coreProperties>
</file>