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68" r:id="rId2"/>
    <p:sldId id="269" r:id="rId3"/>
    <p:sldId id="270" r:id="rId4"/>
    <p:sldId id="271" r:id="rId5"/>
    <p:sldId id="276" r:id="rId6"/>
    <p:sldId id="272" r:id="rId7"/>
    <p:sldId id="273" r:id="rId8"/>
    <p:sldId id="274" r:id="rId9"/>
    <p:sldId id="275" r:id="rId10"/>
    <p:sldId id="256" r:id="rId11"/>
  </p:sldIdLst>
  <p:sldSz cx="9144000" cy="5143500" type="screen16x9"/>
  <p:notesSz cx="6858000" cy="9144000"/>
  <p:embeddedFontLst>
    <p:embeddedFont>
      <p:font typeface="Comfortaa"/>
      <p:regular r:id="rId13"/>
      <p:bold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9CD2355-AEF9-4400-9967-174E38D77319}">
  <a:tblStyle styleId="{79CD2355-AEF9-4400-9967-174E38D7731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0"/>
  </p:normalViewPr>
  <p:slideViewPr>
    <p:cSldViewPr snapToGrid="0">
      <p:cViewPr varScale="1">
        <p:scale>
          <a:sx n="90" d="100"/>
          <a:sy n="90" d="100"/>
        </p:scale>
        <p:origin x="816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eee641dde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3eee641dde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eee641dde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3eee641dde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ee641dde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eee641dde_0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eee641dde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3eee641dde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eee641dde_0_1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eee641dde_0_1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KS1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6450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eee641dde_0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3eee641dde_0_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KS1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eee641dde_0_1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3eee641dde_0_1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KS1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eee641dde_0_1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eee641dde_0_1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KS1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eee641dde_0_1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eee641dde_0_1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KS1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54457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3eee641dde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3eee641dde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/>
          <p:nvPr/>
        </p:nvSpPr>
        <p:spPr>
          <a:xfrm>
            <a:off x="401400" y="353100"/>
            <a:ext cx="8341200" cy="44373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fortaa"/>
              <a:buNone/>
              <a:defRPr sz="28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omfortaa"/>
              <a:buChar char="●"/>
              <a:defRPr sz="1800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○"/>
              <a:defRPr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■"/>
              <a:defRPr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●"/>
              <a:defRPr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○"/>
              <a:defRPr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■"/>
              <a:defRPr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●"/>
              <a:defRPr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○"/>
              <a:defRPr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Comfortaa"/>
              <a:buChar char="■"/>
              <a:defRPr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fortaa"/>
                <a:ea typeface="Comfortaa"/>
                <a:cs typeface="Comfortaa"/>
                <a:sym typeface="Comfortaa"/>
              </a:rPr>
              <a:t>Word Meaning Toolkit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37" name="Google Shape;137;p25"/>
          <p:cNvSpPr txBox="1">
            <a:spLocks noGrp="1"/>
          </p:cNvSpPr>
          <p:nvPr>
            <p:ph type="body" idx="1"/>
          </p:nvPr>
        </p:nvSpPr>
        <p:spPr>
          <a:xfrm>
            <a:off x="407300" y="1152475"/>
            <a:ext cx="8424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What is the </a:t>
            </a: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word function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? (noun, verb, adjective, etc.)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Do you know the </a:t>
            </a: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root word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? </a:t>
            </a: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Prefixes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? </a:t>
            </a: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Suffixes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?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Context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- read around the word (including the sentences before and after, and further into the paragraph if needed).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Visualise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what is happening in the text/what the text is talking about.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Check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your idea by replacing the word with a </a:t>
            </a: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possible synonym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- </a:t>
            </a:r>
            <a:r>
              <a:rPr lang="en" i="1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does it make sense?</a:t>
            </a:r>
            <a:endParaRPr i="1"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 i="1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Don’t get stuck on a word: if not answering a specific question about that word, do you </a:t>
            </a:r>
            <a:r>
              <a:rPr lang="en" sz="1400" i="1" u="sng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need</a:t>
            </a:r>
            <a:r>
              <a:rPr lang="en" sz="1400" i="1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to know the specific meaning of it to get the gist of the whole text?</a:t>
            </a:r>
            <a:endParaRPr sz="1400" i="1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  <p:pic>
        <p:nvPicPr>
          <p:cNvPr id="1026" name="Picture 2" descr="Image result for word mea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486" y="878520"/>
            <a:ext cx="987912" cy="99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Image result for question mar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6" descr="Image result for question marks"/>
          <p:cNvSpPr>
            <a:spLocks noChangeAspect="1" noChangeArrowheads="1"/>
          </p:cNvSpPr>
          <p:nvPr/>
        </p:nvSpPr>
        <p:spPr bwMode="auto">
          <a:xfrm>
            <a:off x="307975" y="267019"/>
            <a:ext cx="3048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839" y="552288"/>
            <a:ext cx="1161229" cy="6524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863B9A-EDF4-411A-B479-4F6802C4A2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3992" y="4470521"/>
            <a:ext cx="5886450" cy="4191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C8EC91-B0E0-4BDC-A6C9-112C443071E0}"/>
              </a:ext>
            </a:extLst>
          </p:cNvPr>
          <p:cNvSpPr txBox="1"/>
          <p:nvPr/>
        </p:nvSpPr>
        <p:spPr>
          <a:xfrm>
            <a:off x="808375" y="4463085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V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D04386-4883-445D-B31D-C7A93F20C6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0442" y="4483612"/>
            <a:ext cx="437597" cy="39291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fortaa"/>
                <a:ea typeface="Comfortaa"/>
                <a:cs typeface="Comfortaa"/>
                <a:sym typeface="Comfortaa"/>
              </a:rPr>
              <a:t>Retrieval Toolkit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45" name="Google Shape;145;p26"/>
          <p:cNvSpPr txBox="1">
            <a:spLocks noGrp="1"/>
          </p:cNvSpPr>
          <p:nvPr>
            <p:ph type="body" idx="1"/>
          </p:nvPr>
        </p:nvSpPr>
        <p:spPr>
          <a:xfrm>
            <a:off x="545523" y="577769"/>
            <a:ext cx="8424900" cy="386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omfortaa"/>
              <a:buAutoNum type="arabicPeriod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Read and understand the question. </a:t>
            </a: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Underline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key words.  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 b="1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Who</a:t>
            </a:r>
            <a:r>
              <a:rPr lang="en" sz="1600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? (person) 		</a:t>
            </a:r>
            <a:r>
              <a:rPr lang="en" sz="1600" b="1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What</a:t>
            </a:r>
            <a:r>
              <a:rPr lang="en" sz="1600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? (event/fact/topic) 		</a:t>
            </a:r>
            <a:r>
              <a:rPr lang="en" sz="1600" b="1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When</a:t>
            </a:r>
            <a:r>
              <a:rPr lang="en" sz="1600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? (event/time/date)</a:t>
            </a:r>
            <a:endParaRPr sz="1600" i="1" dirty="0">
              <a:solidFill>
                <a:srgbClr val="0000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Where</a:t>
            </a:r>
            <a:r>
              <a:rPr lang="en" sz="1600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? (setting/location) 		</a:t>
            </a:r>
            <a:r>
              <a:rPr lang="en" sz="1600" b="1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Why</a:t>
            </a:r>
            <a:r>
              <a:rPr lang="en" sz="1600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? (reason for something)</a:t>
            </a:r>
            <a:endParaRPr sz="1600" i="1" dirty="0">
              <a:solidFill>
                <a:srgbClr val="0000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How</a:t>
            </a:r>
            <a:r>
              <a:rPr lang="en" sz="1600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? (cause and effect) 			</a:t>
            </a:r>
            <a:r>
              <a:rPr lang="en" sz="1600" b="1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True</a:t>
            </a:r>
            <a:r>
              <a:rPr lang="en" sz="1600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/</a:t>
            </a:r>
            <a:r>
              <a:rPr lang="en" sz="1600" b="1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False</a:t>
            </a:r>
            <a:endParaRPr b="1" dirty="0">
              <a:solidFill>
                <a:srgbClr val="0000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omfortaa"/>
              <a:buAutoNum type="arabicPeriod"/>
            </a:pP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Scan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to find the information in the text. </a:t>
            </a:r>
            <a:r>
              <a:rPr lang="en" u="sng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Underline</a:t>
            </a: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it or point to it.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omfortaa"/>
              <a:buAutoNum type="arabicPeriod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Read around the information you found to check the details.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omfortaa"/>
              <a:buAutoNum type="arabicPeriod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Answer the question.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000000"/>
              </a:buClr>
              <a:buSzPts val="1800"/>
              <a:buFont typeface="Comfortaa"/>
              <a:buAutoNum type="arabicPeriod"/>
            </a:pPr>
            <a:r>
              <a:rPr lang="en" dirty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Check your answer against the question - have you actually answered it?</a:t>
            </a: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48" name="Google Shape;14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1750" y="2558838"/>
            <a:ext cx="269665" cy="38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16434">
            <a:off x="7175573" y="457097"/>
            <a:ext cx="638035" cy="4822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9001" y="400112"/>
            <a:ext cx="400110" cy="4001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63A448-16EF-4D10-AB29-0A5D7DAE91B1}"/>
              </a:ext>
            </a:extLst>
          </p:cNvPr>
          <p:cNvSpPr txBox="1"/>
          <p:nvPr/>
        </p:nvSpPr>
        <p:spPr>
          <a:xfrm>
            <a:off x="1077827" y="4472596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414B35-2FAE-418F-92E5-AAFF5F1EBF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9001" y="4499503"/>
            <a:ext cx="5632359" cy="4877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424207-BAA4-40F7-B722-45B901F945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71360" y="4546929"/>
            <a:ext cx="437597" cy="39291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fortaa"/>
                <a:ea typeface="Comfortaa"/>
                <a:cs typeface="Comfortaa"/>
                <a:sym typeface="Comfortaa"/>
              </a:rPr>
              <a:t>Inference Toolkit:</a:t>
            </a:r>
            <a:r>
              <a:rPr lang="en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Type One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54" name="Google Shape;154;p27"/>
          <p:cNvSpPr txBox="1">
            <a:spLocks noGrp="1"/>
          </p:cNvSpPr>
          <p:nvPr>
            <p:ph type="body" idx="1"/>
          </p:nvPr>
        </p:nvSpPr>
        <p:spPr>
          <a:xfrm>
            <a:off x="407300" y="1152475"/>
            <a:ext cx="8424900" cy="379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The question </a:t>
            </a:r>
            <a:r>
              <a:rPr lang="en" u="sng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gives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you an inference (point) and you have to </a:t>
            </a:r>
            <a:r>
              <a:rPr lang="en" u="sng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find the evidence</a:t>
            </a:r>
            <a:r>
              <a:rPr lang="en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(justify) to match it.</a:t>
            </a:r>
            <a:endParaRPr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Comfortaa"/>
              <a:buAutoNum type="arabicPeriod"/>
            </a:pPr>
            <a:r>
              <a:rPr lang="en" u="sng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What is the inference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 given in the question? Is it about: </a:t>
            </a:r>
            <a:endParaRPr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Comfortaa"/>
              <a:buAutoNum type="alphaLcPeriod"/>
            </a:pP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a person (</a:t>
            </a:r>
            <a:r>
              <a:rPr lang="en" i="1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thoughts, motives, feelings/emotions, reactions to other characters or news/events), or</a:t>
            </a:r>
            <a:endParaRPr i="1"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Comfortaa"/>
              <a:buAutoNum type="alphaLcPeriod"/>
            </a:pP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a situation (</a:t>
            </a:r>
            <a:r>
              <a:rPr lang="en" i="1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cause and effect/impact of)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?</a:t>
            </a:r>
            <a:endParaRPr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Comfortaa"/>
              <a:buAutoNum type="arabicPeriod"/>
            </a:pP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What sort of things might show this? </a:t>
            </a:r>
            <a:r>
              <a:rPr lang="en" u="sng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Scan the text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 for some examples that ‘prove’ the inference in the question.</a:t>
            </a:r>
            <a:endParaRPr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Comfortaa"/>
              <a:buAutoNum type="arabicPeriod"/>
            </a:pP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Write your answer (check the number of marks - how many pieces of evidence do you need?). </a:t>
            </a:r>
            <a:r>
              <a:rPr lang="en" u="sng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Explain why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 it is evidence.</a:t>
            </a:r>
            <a:endParaRPr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i="1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56" name="Google Shape;15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7665719" y="445025"/>
            <a:ext cx="568275" cy="805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735" y="521505"/>
            <a:ext cx="1161229" cy="65246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DC8D096-9C0A-4CFE-BA3E-8354F13F57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0219" y="4585125"/>
            <a:ext cx="5725102" cy="48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6CF960D-5CD6-4703-93EB-31E51049EB65}"/>
              </a:ext>
            </a:extLst>
          </p:cNvPr>
          <p:cNvSpPr txBox="1"/>
          <p:nvPr/>
        </p:nvSpPr>
        <p:spPr>
          <a:xfrm>
            <a:off x="835734" y="4585125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I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C90B9B-D1CB-449B-AD18-BC9D9E897F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5321" y="4612568"/>
            <a:ext cx="437597" cy="39291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fortaa"/>
                <a:ea typeface="Comfortaa"/>
                <a:cs typeface="Comfortaa"/>
                <a:sym typeface="Comfortaa"/>
              </a:rPr>
              <a:t>Inference Toolkit:</a:t>
            </a:r>
            <a:r>
              <a:rPr lang="en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lang="en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Type Two</a:t>
            </a:r>
            <a:endParaRPr>
              <a:solidFill>
                <a:srgbClr val="0000FF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62" name="Google Shape;162;p28"/>
          <p:cNvSpPr txBox="1">
            <a:spLocks noGrp="1"/>
          </p:cNvSpPr>
          <p:nvPr>
            <p:ph type="body" idx="1"/>
          </p:nvPr>
        </p:nvSpPr>
        <p:spPr>
          <a:xfrm>
            <a:off x="407400" y="812234"/>
            <a:ext cx="8424900" cy="379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The question asks you to both </a:t>
            </a:r>
            <a:r>
              <a:rPr lang="en" u="sng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make</a:t>
            </a:r>
            <a:r>
              <a:rPr lang="en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 an inference (</a:t>
            </a:r>
            <a:r>
              <a:rPr lang="en" u="sng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point</a:t>
            </a:r>
            <a:r>
              <a:rPr lang="en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) </a:t>
            </a:r>
            <a:r>
              <a:rPr lang="en" b="1" u="sng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and</a:t>
            </a:r>
            <a:r>
              <a:rPr lang="en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lang="en" u="sng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justify</a:t>
            </a:r>
            <a:r>
              <a:rPr lang="en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 it using evidence from the text.</a:t>
            </a:r>
            <a:endParaRPr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omfortaa"/>
              <a:buAutoNum type="arabicPeriod"/>
            </a:pP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What is the </a:t>
            </a:r>
            <a:r>
              <a:rPr lang="en" u="sng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question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 about?</a:t>
            </a:r>
            <a:endParaRPr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Comfortaa"/>
              <a:buAutoNum type="alphaLcPeriod"/>
            </a:pP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a </a:t>
            </a:r>
            <a:r>
              <a:rPr lang="en" u="sng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person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 (</a:t>
            </a:r>
            <a:r>
              <a:rPr lang="en" i="1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thoughts, motives, feelings/emotions, reactions to other characters or news/events), or</a:t>
            </a:r>
            <a:endParaRPr i="1"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400"/>
              <a:buFont typeface="Comfortaa"/>
              <a:buAutoNum type="alphaLcPeriod"/>
            </a:pP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a </a:t>
            </a:r>
            <a:r>
              <a:rPr lang="en" u="sng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situation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 (</a:t>
            </a:r>
            <a:r>
              <a:rPr lang="en" i="1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cause and effect/impact of)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?</a:t>
            </a:r>
            <a:endParaRPr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Comfortaa"/>
              <a:buAutoNum type="arabicPeriod"/>
            </a:pPr>
            <a:r>
              <a:rPr lang="en" u="sng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Scan the text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 around the person/situation from the question. What inference can you make? Why? What is the evidence?</a:t>
            </a:r>
            <a:endParaRPr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Comfortaa"/>
              <a:buAutoNum type="arabicPeriod"/>
            </a:pP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Write your answer using </a:t>
            </a:r>
            <a:r>
              <a:rPr lang="en" u="sng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point and justify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 (</a:t>
            </a:r>
            <a:r>
              <a:rPr lang="en" i="1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I know...because…</a:t>
            </a:r>
            <a:r>
              <a:rPr lang="en" dirty="0">
                <a:solidFill>
                  <a:schemeClr val="tx1"/>
                </a:solidFill>
                <a:latin typeface="Comfortaa"/>
                <a:ea typeface="Comfortaa"/>
                <a:cs typeface="Comfortaa"/>
                <a:sym typeface="Comfortaa"/>
              </a:rPr>
              <a:t>) and check the number of marks - how much evidence do you need?</a:t>
            </a:r>
            <a:endParaRPr dirty="0">
              <a:solidFill>
                <a:schemeClr val="tx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i="1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dirty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64" name="Google Shape;16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6889897" y="404125"/>
            <a:ext cx="292206" cy="57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1222" y="378229"/>
            <a:ext cx="662020" cy="5727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BE2F8F-BF4C-4900-9420-93F60A61D1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8961" y="4131671"/>
            <a:ext cx="4486387" cy="9475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A035E4-FD9B-496B-9B94-7851D3ED8537}"/>
              </a:ext>
            </a:extLst>
          </p:cNvPr>
          <p:cNvSpPr txBox="1"/>
          <p:nvPr/>
        </p:nvSpPr>
        <p:spPr>
          <a:xfrm>
            <a:off x="1150607" y="4405378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4416DF-FB53-4E32-BD82-99017ECB8C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5348" y="4346458"/>
            <a:ext cx="437597" cy="39291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1"/>
          <p:cNvSpPr txBox="1">
            <a:spLocks noGrp="1"/>
          </p:cNvSpPr>
          <p:nvPr>
            <p:ph type="body" idx="1"/>
          </p:nvPr>
        </p:nvSpPr>
        <p:spPr>
          <a:xfrm>
            <a:off x="852843" y="1017725"/>
            <a:ext cx="6968318" cy="34423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Read the whole text, make 5 bullet points of main events. </a:t>
            </a:r>
          </a:p>
          <a:p>
            <a:pPr marL="34290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Write down the numbers 1-5, order the key points you have made a note of. Check you haven’t missed any key events! </a:t>
            </a:r>
          </a:p>
          <a:p>
            <a:pPr marL="34290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happened after…? </a:t>
            </a:r>
          </a:p>
          <a:p>
            <a:pPr marL="34290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Can you summarise in one sentence the opening, middle and end?</a:t>
            </a:r>
          </a:p>
          <a:p>
            <a:pPr marL="34290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 Are the chapter ‘titles’ a clue to what the text is about? </a:t>
            </a:r>
          </a:p>
          <a:p>
            <a:pPr marL="34290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eriod"/>
            </a:pPr>
            <a:endParaRPr lang="en-GB" dirty="0"/>
          </a:p>
          <a:p>
            <a:pPr marL="34290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eriod"/>
            </a:pPr>
            <a:endParaRPr lang="en-GB" dirty="0"/>
          </a:p>
          <a:p>
            <a:pPr marL="34290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eriod"/>
            </a:pPr>
            <a:endParaRPr lang="en-GB" dirty="0"/>
          </a:p>
          <a:p>
            <a:pPr marL="34290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AutoNum type="arabicPeriod"/>
            </a:pPr>
            <a:endParaRPr lang="en-GB" dirty="0"/>
          </a:p>
        </p:txBody>
      </p:sp>
      <p:sp>
        <p:nvSpPr>
          <p:cNvPr id="186" name="Google Shape;186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mfortaa"/>
                <a:ea typeface="Comfortaa"/>
                <a:cs typeface="Comfortaa"/>
                <a:sym typeface="Comfortaa"/>
              </a:rPr>
              <a:t>Summarising Toolkit</a:t>
            </a:r>
            <a:endParaRPr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8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40452" y="445025"/>
            <a:ext cx="472869" cy="449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16434">
            <a:off x="6935905" y="424008"/>
            <a:ext cx="813341" cy="61473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6500069-1C5E-449A-A46A-29DAF2A332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8500" y="3149784"/>
            <a:ext cx="5934075" cy="5238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127E532-A458-4285-9F75-B915E1CBA667}"/>
              </a:ext>
            </a:extLst>
          </p:cNvPr>
          <p:cNvSpPr txBox="1"/>
          <p:nvPr/>
        </p:nvSpPr>
        <p:spPr>
          <a:xfrm>
            <a:off x="397361" y="3165490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0D10065-69DC-4514-AD4C-E90B46E32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9830" y="3215262"/>
            <a:ext cx="437597" cy="3929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5FF7B62-27A0-4637-ABD6-1C0BD715D4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08500" y="3755682"/>
            <a:ext cx="5895975" cy="5143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F6557F0-9E7C-4525-8F53-476E4E57881A}"/>
              </a:ext>
            </a:extLst>
          </p:cNvPr>
          <p:cNvSpPr txBox="1"/>
          <p:nvPr/>
        </p:nvSpPr>
        <p:spPr>
          <a:xfrm>
            <a:off x="423508" y="3812802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P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AAB2EB3-28E1-421B-BCD4-7960A9946E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9829" y="3787962"/>
            <a:ext cx="437597" cy="39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590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9"/>
          <p:cNvSpPr txBox="1">
            <a:spLocks noGrp="1"/>
          </p:cNvSpPr>
          <p:nvPr>
            <p:ph type="body" idx="1"/>
          </p:nvPr>
        </p:nvSpPr>
        <p:spPr>
          <a:xfrm>
            <a:off x="1738806" y="701067"/>
            <a:ext cx="5475000" cy="316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>
                <a:solidFill>
                  <a:srgbClr val="666666"/>
                </a:solidFill>
              </a:rPr>
              <a:t>Not sure what a word means?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Read the </a:t>
            </a:r>
            <a:r>
              <a:rPr lang="en" b="1" u="sng" dirty="0">
                <a:solidFill>
                  <a:srgbClr val="666666"/>
                </a:solidFill>
              </a:rPr>
              <a:t>word</a:t>
            </a:r>
            <a:r>
              <a:rPr lang="en" b="1" dirty="0">
                <a:solidFill>
                  <a:srgbClr val="666666"/>
                </a:solidFill>
              </a:rPr>
              <a:t> again.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Read around the word.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>
                <a:solidFill>
                  <a:srgbClr val="666666"/>
                </a:solidFill>
              </a:rPr>
              <a:t>  </a:t>
            </a:r>
            <a:r>
              <a:rPr lang="en" dirty="0">
                <a:solidFill>
                  <a:srgbClr val="666666"/>
                </a:solidFill>
              </a:rPr>
              <a:t>Think about the rest of the sentence.</a:t>
            </a:r>
            <a:endParaRPr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Look at the </a:t>
            </a:r>
            <a:r>
              <a:rPr lang="en" b="1" u="sng" dirty="0">
                <a:solidFill>
                  <a:srgbClr val="666666"/>
                </a:solidFill>
              </a:rPr>
              <a:t>pictures</a:t>
            </a:r>
            <a:r>
              <a:rPr lang="en" b="1" dirty="0">
                <a:solidFill>
                  <a:srgbClr val="666666"/>
                </a:solidFill>
              </a:rPr>
              <a:t>.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>
                <a:solidFill>
                  <a:srgbClr val="666666"/>
                </a:solidFill>
              </a:rPr>
              <a:t>  </a:t>
            </a:r>
            <a:r>
              <a:rPr lang="en" dirty="0">
                <a:solidFill>
                  <a:srgbClr val="666666"/>
                </a:solidFill>
              </a:rPr>
              <a:t>Are there any clues?</a:t>
            </a:r>
            <a:endParaRPr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Do you know any words that sound similar?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170" name="Google Shape;170;p29"/>
          <p:cNvSpPr txBox="1">
            <a:spLocks noGrp="1"/>
          </p:cNvSpPr>
          <p:nvPr>
            <p:ph type="title"/>
          </p:nvPr>
        </p:nvSpPr>
        <p:spPr>
          <a:xfrm>
            <a:off x="311700" y="390271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mfortaa"/>
                <a:ea typeface="Comfortaa"/>
                <a:cs typeface="Comfortaa"/>
                <a:sym typeface="Comfortaa"/>
              </a:rPr>
              <a:t>Word Meaning Toolkit</a:t>
            </a:r>
            <a:endParaRPr dirty="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6" name="Picture 2" descr="Image result for word mea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0" y="507055"/>
            <a:ext cx="1423646" cy="143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16434">
            <a:off x="7032514" y="844997"/>
            <a:ext cx="1302297" cy="9842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7D4957-F929-4A0C-A0FB-8485F714B4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2837" y="4334129"/>
            <a:ext cx="5886450" cy="4191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294E8E4-57D7-4485-A376-4BF90394747A}"/>
              </a:ext>
            </a:extLst>
          </p:cNvPr>
          <p:cNvSpPr txBox="1"/>
          <p:nvPr/>
        </p:nvSpPr>
        <p:spPr>
          <a:xfrm>
            <a:off x="857220" y="4326693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V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5B615DE-07E5-4D8A-BF48-81278F7CD8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9287" y="4347220"/>
            <a:ext cx="437597" cy="39291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0"/>
          <p:cNvSpPr txBox="1">
            <a:spLocks noGrp="1"/>
          </p:cNvSpPr>
          <p:nvPr>
            <p:ph type="body" idx="1"/>
          </p:nvPr>
        </p:nvSpPr>
        <p:spPr>
          <a:xfrm>
            <a:off x="1199763" y="731375"/>
            <a:ext cx="6714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Read the question carefully.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What sort of answer does it need?</a:t>
            </a:r>
            <a:endParaRPr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  Who? What? When? Where? Why? How?</a:t>
            </a:r>
            <a:endParaRPr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Look back at the text.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Point to or </a:t>
            </a:r>
            <a:r>
              <a:rPr lang="en" b="1" u="sng" dirty="0">
                <a:solidFill>
                  <a:srgbClr val="666666"/>
                </a:solidFill>
              </a:rPr>
              <a:t>underline</a:t>
            </a:r>
            <a:r>
              <a:rPr lang="en" b="1" dirty="0">
                <a:solidFill>
                  <a:srgbClr val="666666"/>
                </a:solidFill>
              </a:rPr>
              <a:t> the answer.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Answer the question.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If you need to write an answer, check how many words   you need to write and </a:t>
            </a:r>
            <a:r>
              <a:rPr lang="en" b="1" dirty="0">
                <a:solidFill>
                  <a:srgbClr val="666666"/>
                </a:solidFill>
              </a:rPr>
              <a:t>copy</a:t>
            </a:r>
            <a:r>
              <a:rPr lang="en" dirty="0">
                <a:solidFill>
                  <a:srgbClr val="666666"/>
                </a:solidFill>
              </a:rPr>
              <a:t> the spelling carefully.</a:t>
            </a:r>
            <a:endParaRPr dirty="0">
              <a:solidFill>
                <a:srgbClr val="666666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178" name="Google Shape;178;p30"/>
          <p:cNvSpPr txBox="1">
            <a:spLocks noGrp="1"/>
          </p:cNvSpPr>
          <p:nvPr>
            <p:ph type="title"/>
          </p:nvPr>
        </p:nvSpPr>
        <p:spPr>
          <a:xfrm>
            <a:off x="311700" y="324866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mfortaa"/>
                <a:ea typeface="Comfortaa"/>
                <a:cs typeface="Comfortaa"/>
                <a:sym typeface="Comfortaa"/>
              </a:rPr>
              <a:t>Retrieval Toolkit</a:t>
            </a:r>
            <a:endParaRPr dirty="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852" y="838366"/>
            <a:ext cx="1229218" cy="12292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16434">
            <a:off x="7095943" y="1575438"/>
            <a:ext cx="1302297" cy="9842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8586216-2A5E-4BE0-A35E-7C7BB4F9ABA1}"/>
              </a:ext>
            </a:extLst>
          </p:cNvPr>
          <p:cNvSpPr txBox="1"/>
          <p:nvPr/>
        </p:nvSpPr>
        <p:spPr>
          <a:xfrm>
            <a:off x="1035043" y="4261165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4C8F54-B708-45C7-B222-E67288DBA7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9001" y="4239310"/>
            <a:ext cx="5632359" cy="4877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CFBFCFD-A5E0-4813-A23B-80B63FC14B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5564" y="4286736"/>
            <a:ext cx="437597" cy="39291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1"/>
          <p:cNvSpPr txBox="1">
            <a:spLocks noGrp="1"/>
          </p:cNvSpPr>
          <p:nvPr>
            <p:ph type="body" idx="1"/>
          </p:nvPr>
        </p:nvSpPr>
        <p:spPr>
          <a:xfrm>
            <a:off x="2068996" y="815457"/>
            <a:ext cx="5006007" cy="246953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Read the question carefully.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What is it asking? Feelings? Thoughts? Why?</a:t>
            </a:r>
            <a:endParaRPr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Look for clues in the text and pictures.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What can you infer from the clues?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rgbClr val="666666"/>
                </a:solidFill>
              </a:rPr>
              <a:t>●</a:t>
            </a:r>
            <a:r>
              <a:rPr lang="en" b="1" dirty="0">
                <a:solidFill>
                  <a:srgbClr val="666666"/>
                </a:solidFill>
              </a:rPr>
              <a:t>Write your point, then say how you know.</a:t>
            </a:r>
            <a:endParaRPr b="1" dirty="0">
              <a:solidFill>
                <a:srgbClr val="666666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666666"/>
                </a:solidFill>
              </a:rPr>
              <a:t>I think ___ because ___</a:t>
            </a:r>
            <a:endParaRPr dirty="0"/>
          </a:p>
        </p:txBody>
      </p:sp>
      <p:sp>
        <p:nvSpPr>
          <p:cNvPr id="186" name="Google Shape;186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fortaa"/>
                <a:ea typeface="Comfortaa"/>
                <a:cs typeface="Comfortaa"/>
                <a:sym typeface="Comfortaa"/>
              </a:rPr>
              <a:t>Inference Toolkit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88" name="Google Shape;188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7266796" y="815457"/>
            <a:ext cx="925289" cy="1128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578014">
            <a:off x="1010454" y="1251728"/>
            <a:ext cx="1302297" cy="98429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47836FD-6180-43AD-B256-66327BB726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811" y="3460006"/>
            <a:ext cx="7090263" cy="5364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59CDAA2-12C0-4EAD-97CA-CF014C3D97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8805" y="4001249"/>
            <a:ext cx="4486387" cy="947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2149A12-3F72-48D9-A8D0-916C65C7852B}"/>
              </a:ext>
            </a:extLst>
          </p:cNvPr>
          <p:cNvSpPr txBox="1"/>
          <p:nvPr/>
        </p:nvSpPr>
        <p:spPr>
          <a:xfrm>
            <a:off x="1315165" y="4249759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C42317-4C93-47A1-88E6-38D9DA97FB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29199" y="4230390"/>
            <a:ext cx="437597" cy="39291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mfortaa"/>
                <a:ea typeface="Comfortaa"/>
                <a:cs typeface="Comfortaa"/>
                <a:sym typeface="Comfortaa"/>
              </a:rPr>
              <a:t>Summarising Toolkit</a:t>
            </a:r>
            <a:endParaRPr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8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62526" y="653301"/>
            <a:ext cx="996121" cy="912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16434">
            <a:off x="7074924" y="709650"/>
            <a:ext cx="1302297" cy="984294"/>
          </a:xfrm>
          <a:prstGeom prst="rect">
            <a:avLst/>
          </a:prstGeom>
        </p:spPr>
      </p:pic>
      <p:sp>
        <p:nvSpPr>
          <p:cNvPr id="9" name="Google Shape;185;p31">
            <a:extLst>
              <a:ext uri="{FF2B5EF4-FFF2-40B4-BE49-F238E27FC236}">
                <a16:creationId xmlns:a16="http://schemas.microsoft.com/office/drawing/2014/main" id="{63443E2D-F5D4-4E5B-AD8E-AA38D0D8D233}"/>
              </a:ext>
            </a:extLst>
          </p:cNvPr>
          <p:cNvSpPr txBox="1">
            <a:spLocks/>
          </p:cNvSpPr>
          <p:nvPr/>
        </p:nvSpPr>
        <p:spPr>
          <a:xfrm>
            <a:off x="962526" y="1379232"/>
            <a:ext cx="6968318" cy="3442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omfortaa"/>
              <a:buChar char="●"/>
              <a:defRPr sz="1800" b="0" i="0" u="none" strike="noStrike" cap="none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○"/>
              <a:defRPr sz="1400" b="0" i="0" u="none" strike="noStrike" cap="none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■"/>
              <a:defRPr sz="1400" b="0" i="0" u="none" strike="noStrike" cap="none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●"/>
              <a:defRPr sz="1400" b="0" i="0" u="none" strike="noStrike" cap="none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○"/>
              <a:defRPr sz="1400" b="0" i="0" u="none" strike="noStrike" cap="none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■"/>
              <a:defRPr sz="1400" b="0" i="0" u="none" strike="noStrike" cap="none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●"/>
              <a:defRPr sz="1400" b="0" i="0" u="none" strike="noStrike" cap="none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fortaa"/>
              <a:buChar char="○"/>
              <a:defRPr sz="1400" b="0" i="0" u="none" strike="noStrike" cap="none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Comfortaa"/>
              <a:buChar char="■"/>
              <a:defRPr sz="1400" b="0" i="0" u="none" strike="noStrike" cap="none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defRPr>
            </a:lvl9pPr>
          </a:lstStyle>
          <a:p>
            <a:pPr marL="342900" algn="ctr">
              <a:buClr>
                <a:schemeClr val="dk1"/>
              </a:buClr>
              <a:buSzPts val="1100"/>
              <a:buFont typeface="Arial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Read the whole text. </a:t>
            </a:r>
          </a:p>
          <a:p>
            <a:pPr marL="342900" algn="ctr">
              <a:buClr>
                <a:schemeClr val="dk1"/>
              </a:buClr>
              <a:buSzPts val="1100"/>
              <a:buFont typeface="Arial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Decide on the key parts of the text/ story. </a:t>
            </a:r>
          </a:p>
          <a:p>
            <a:pPr marL="342900" algn="ctr">
              <a:buClr>
                <a:schemeClr val="dk1"/>
              </a:buClr>
              <a:buSzPts val="1100"/>
              <a:buFont typeface="Arial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Order the key points you have made a note of. Check you haven’t missed any key events! </a:t>
            </a:r>
          </a:p>
          <a:p>
            <a:pPr marL="342900" algn="ctr">
              <a:buClr>
                <a:schemeClr val="dk1"/>
              </a:buClr>
              <a:buSzPts val="1100"/>
              <a:buFont typeface="Arial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happened after…? </a:t>
            </a:r>
          </a:p>
          <a:p>
            <a:pPr marL="342900" algn="ctr">
              <a:buClr>
                <a:schemeClr val="dk1"/>
              </a:buClr>
              <a:buSzPts val="1100"/>
              <a:buFont typeface="Arial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Can you summarise in one sentence the opening, middle and end?</a:t>
            </a:r>
          </a:p>
          <a:p>
            <a:pPr marL="342900" algn="ctr">
              <a:buClr>
                <a:schemeClr val="dk1"/>
              </a:buClr>
              <a:buSzPts val="1100"/>
              <a:buFont typeface="Arial"/>
              <a:buAutoNum type="arabicPeriod"/>
            </a:pPr>
            <a:endParaRPr lang="en-GB" dirty="0"/>
          </a:p>
          <a:p>
            <a:pPr marL="342900" algn="ctr">
              <a:buClr>
                <a:schemeClr val="dk1"/>
              </a:buClr>
              <a:buSzPts val="1100"/>
              <a:buFont typeface="Arial"/>
              <a:buAutoNum type="arabicPeriod"/>
            </a:pPr>
            <a:endParaRPr lang="en-GB" dirty="0"/>
          </a:p>
          <a:p>
            <a:pPr marL="342900" algn="ctr">
              <a:buClr>
                <a:schemeClr val="dk1"/>
              </a:buClr>
              <a:buSzPts val="1100"/>
              <a:buFont typeface="Arial"/>
              <a:buAutoNum type="arabicPeriod"/>
            </a:pPr>
            <a:endParaRPr lang="en-GB" dirty="0"/>
          </a:p>
          <a:p>
            <a:pPr marL="342900" algn="ctr">
              <a:buClr>
                <a:schemeClr val="dk1"/>
              </a:buClr>
              <a:buSzPts val="1100"/>
              <a:buFont typeface="Arial"/>
              <a:buAutoNum type="arabicPeriod"/>
            </a:pP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2B1F36A-110F-4668-B644-B0BA3ABB4B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6332" y="3529247"/>
            <a:ext cx="5934075" cy="5238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D71CF50-0C00-4370-8E7B-7320846BBC71}"/>
              </a:ext>
            </a:extLst>
          </p:cNvPr>
          <p:cNvSpPr txBox="1"/>
          <p:nvPr/>
        </p:nvSpPr>
        <p:spPr>
          <a:xfrm>
            <a:off x="865193" y="3544953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02D34F7-218F-49D0-9FDD-6BC1C2DBD0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7662" y="3594725"/>
            <a:ext cx="437597" cy="3929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03736C-85C0-4DEB-84AF-5AEE39756D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76332" y="4135145"/>
            <a:ext cx="5895975" cy="5143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702B901-7284-42CC-8AC3-E1368EFFBAE6}"/>
              </a:ext>
            </a:extLst>
          </p:cNvPr>
          <p:cNvSpPr txBox="1"/>
          <p:nvPr/>
        </p:nvSpPr>
        <p:spPr>
          <a:xfrm>
            <a:off x="891340" y="4192265"/>
            <a:ext cx="116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RV - P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03EBB98-AB48-4BEC-9985-4E85DEDC90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7661" y="4167425"/>
            <a:ext cx="437597" cy="39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03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Point and Justify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9300" y="288075"/>
            <a:ext cx="2829049" cy="2829049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>
            <a:spLocks noGrp="1"/>
          </p:cNvSpPr>
          <p:nvPr>
            <p:ph type="body" idx="1"/>
          </p:nvPr>
        </p:nvSpPr>
        <p:spPr>
          <a:xfrm>
            <a:off x="896050" y="2757950"/>
            <a:ext cx="7854900" cy="188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2400" i="1">
                <a:solidFill>
                  <a:srgbClr val="000000"/>
                </a:solidFill>
              </a:rPr>
              <a:t>I know…</a:t>
            </a:r>
            <a:r>
              <a:rPr lang="en" sz="2400" i="1"/>
              <a:t>[make point]</a:t>
            </a:r>
            <a:r>
              <a:rPr lang="en" sz="2400" i="1">
                <a:solidFill>
                  <a:srgbClr val="000000"/>
                </a:solidFill>
              </a:rPr>
              <a:t> </a:t>
            </a:r>
            <a:r>
              <a:rPr lang="en" sz="2400" b="1" i="1" u="sng">
                <a:solidFill>
                  <a:srgbClr val="000000"/>
                </a:solidFill>
              </a:rPr>
              <a:t>because</a:t>
            </a:r>
            <a:r>
              <a:rPr lang="en" sz="2400" i="1">
                <a:solidFill>
                  <a:srgbClr val="000000"/>
                </a:solidFill>
              </a:rPr>
              <a:t>…</a:t>
            </a:r>
            <a:r>
              <a:rPr lang="en" sz="2400" i="1"/>
              <a:t>[give evidence].</a:t>
            </a:r>
            <a:endParaRPr sz="2400" i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400" i="1"/>
              <a:t>[give evidence]</a:t>
            </a:r>
            <a:r>
              <a:rPr lang="en" sz="2400" i="1">
                <a:solidFill>
                  <a:srgbClr val="000000"/>
                </a:solidFill>
              </a:rPr>
              <a:t>... </a:t>
            </a:r>
            <a:r>
              <a:rPr lang="en" sz="2400" b="1" i="1" u="sng">
                <a:solidFill>
                  <a:srgbClr val="000000"/>
                </a:solidFill>
              </a:rPr>
              <a:t>so</a:t>
            </a:r>
            <a:r>
              <a:rPr lang="en" sz="2400" i="1">
                <a:solidFill>
                  <a:srgbClr val="000000"/>
                </a:solidFill>
              </a:rPr>
              <a:t> …</a:t>
            </a:r>
            <a:r>
              <a:rPr lang="en" sz="2400" i="1"/>
              <a:t>[make point].</a:t>
            </a:r>
            <a:endParaRPr sz="2400" i="1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 i="1"/>
              <a:t>[give evidence]</a:t>
            </a:r>
            <a:r>
              <a:rPr lang="en" sz="2400" i="1">
                <a:solidFill>
                  <a:schemeClr val="dk1"/>
                </a:solidFill>
              </a:rPr>
              <a:t>... </a:t>
            </a:r>
            <a:r>
              <a:rPr lang="en" sz="2400" b="1" i="1" u="sng">
                <a:solidFill>
                  <a:schemeClr val="dk1"/>
                </a:solidFill>
              </a:rPr>
              <a:t>which means</a:t>
            </a:r>
            <a:r>
              <a:rPr lang="en" sz="2400" i="1">
                <a:solidFill>
                  <a:schemeClr val="dk1"/>
                </a:solidFill>
              </a:rPr>
              <a:t> …</a:t>
            </a:r>
            <a:r>
              <a:rPr lang="en" sz="2400" i="1"/>
              <a:t>[make point].</a:t>
            </a:r>
            <a:endParaRPr sz="2400" i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>
              <a:solidFill>
                <a:srgbClr val="000000"/>
              </a:solidFill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3140750" y="1338250"/>
            <a:ext cx="5213100" cy="896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If you make a point you need to </a:t>
            </a:r>
            <a:r>
              <a:rPr lang="en" sz="2400" b="1" u="sng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prove</a:t>
            </a:r>
            <a:r>
              <a:rPr lang="en" sz="24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(justify) it.</a:t>
            </a:r>
            <a:endParaRPr sz="24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1684</TotalTime>
  <Words>857</Words>
  <Application>Microsoft Office PowerPoint</Application>
  <PresentationFormat>On-screen Show (16:9)</PresentationFormat>
  <Paragraphs>90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Comfortaa</vt:lpstr>
      <vt:lpstr>Arial</vt:lpstr>
      <vt:lpstr>Simple Light</vt:lpstr>
      <vt:lpstr>Word Meaning Toolkit</vt:lpstr>
      <vt:lpstr>Retrieval Toolkit</vt:lpstr>
      <vt:lpstr>Inference Toolkit: Type One</vt:lpstr>
      <vt:lpstr>Inference Toolkit: Type Two</vt:lpstr>
      <vt:lpstr>Summarising Toolkit</vt:lpstr>
      <vt:lpstr>Word Meaning Toolkit</vt:lpstr>
      <vt:lpstr>Retrieval Toolkit</vt:lpstr>
      <vt:lpstr>Inference Toolkit</vt:lpstr>
      <vt:lpstr>Summarising Toolkit</vt:lpstr>
      <vt:lpstr>Point and Justify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Point and Justify</dc:title>
  <dc:creator>Harriett Simcox</dc:creator>
  <cp:lastModifiedBy>Charlotte Jeffs</cp:lastModifiedBy>
  <cp:revision>15</cp:revision>
  <dcterms:modified xsi:type="dcterms:W3CDTF">2020-04-22T11:23:59Z</dcterms:modified>
</cp:coreProperties>
</file>